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344" r:id="rId2"/>
    <p:sldId id="421" r:id="rId3"/>
    <p:sldId id="345" r:id="rId4"/>
    <p:sldId id="346" r:id="rId5"/>
    <p:sldId id="347" r:id="rId6"/>
    <p:sldId id="364" r:id="rId7"/>
    <p:sldId id="400" r:id="rId8"/>
    <p:sldId id="401" r:id="rId9"/>
    <p:sldId id="402" r:id="rId10"/>
    <p:sldId id="403" r:id="rId11"/>
    <p:sldId id="404" r:id="rId12"/>
    <p:sldId id="406" r:id="rId13"/>
    <p:sldId id="405" r:id="rId14"/>
    <p:sldId id="408" r:id="rId15"/>
    <p:sldId id="409" r:id="rId16"/>
    <p:sldId id="410" r:id="rId17"/>
    <p:sldId id="411" r:id="rId18"/>
    <p:sldId id="417" r:id="rId19"/>
    <p:sldId id="413" r:id="rId20"/>
    <p:sldId id="416" r:id="rId21"/>
    <p:sldId id="415" r:id="rId22"/>
    <p:sldId id="414" r:id="rId23"/>
    <p:sldId id="418" r:id="rId24"/>
    <p:sldId id="419" r:id="rId25"/>
    <p:sldId id="407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4472C4"/>
    <a:srgbClr val="CC5D08"/>
    <a:srgbClr val="DAD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1887" autoAdjust="0"/>
  </p:normalViewPr>
  <p:slideViewPr>
    <p:cSldViewPr snapToGrid="0">
      <p:cViewPr varScale="1">
        <p:scale>
          <a:sx n="164" d="100"/>
          <a:sy n="164" d="100"/>
        </p:scale>
        <p:origin x="243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0.png"/><Relationship Id="rId13" Type="http://schemas.openxmlformats.org/officeDocument/2006/relationships/image" Target="../media/image65.png"/><Relationship Id="rId39" Type="http://schemas.openxmlformats.org/officeDocument/2006/relationships/image" Target="../media/image91.png"/><Relationship Id="rId34" Type="http://schemas.openxmlformats.org/officeDocument/2006/relationships/image" Target="../media/image86.png"/><Relationship Id="rId50" Type="http://schemas.openxmlformats.org/officeDocument/2006/relationships/image" Target="../media/image105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33" Type="http://schemas.openxmlformats.org/officeDocument/2006/relationships/image" Target="../media/image85.png"/><Relationship Id="rId46" Type="http://schemas.openxmlformats.org/officeDocument/2006/relationships/image" Target="../media/image98.png"/><Relationship Id="rId2" Type="http://schemas.openxmlformats.org/officeDocument/2006/relationships/image" Target="../media/image2.png"/><Relationship Id="rId41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84.png"/><Relationship Id="rId45" Type="http://schemas.openxmlformats.org/officeDocument/2006/relationships/image" Target="../media/image97.png"/><Relationship Id="rId11" Type="http://schemas.openxmlformats.org/officeDocument/2006/relationships/image" Target="../media/image63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23" Type="http://schemas.openxmlformats.org/officeDocument/2006/relationships/image" Target="../media/image75.png"/><Relationship Id="rId49" Type="http://schemas.openxmlformats.org/officeDocument/2006/relationships/image" Target="../media/image101.png"/><Relationship Id="rId44" Type="http://schemas.openxmlformats.org/officeDocument/2006/relationships/image" Target="../media/image96.png"/><Relationship Id="rId10" Type="http://schemas.openxmlformats.org/officeDocument/2006/relationships/image" Target="../media/image62.png"/><Relationship Id="rId31" Type="http://schemas.openxmlformats.org/officeDocument/2006/relationships/image" Target="../media/image83.png"/><Relationship Id="rId43" Type="http://schemas.openxmlformats.org/officeDocument/2006/relationships/image" Target="../media/image95.png"/><Relationship Id="rId35" Type="http://schemas.openxmlformats.org/officeDocument/2006/relationships/image" Target="../media/image87.png"/><Relationship Id="rId30" Type="http://schemas.openxmlformats.org/officeDocument/2006/relationships/image" Target="../media/image82.png"/><Relationship Id="rId22" Type="http://schemas.openxmlformats.org/officeDocument/2006/relationships/image" Target="../media/image74.png"/><Relationship Id="rId48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1.png"/><Relationship Id="rId34" Type="http://schemas.openxmlformats.org/officeDocument/2006/relationships/image" Target="../media/image140.png"/><Relationship Id="rId33" Type="http://schemas.openxmlformats.org/officeDocument/2006/relationships/image" Target="../media/image139.png"/><Relationship Id="rId25" Type="http://schemas.openxmlformats.org/officeDocument/2006/relationships/image" Target="../media/image127.png"/><Relationship Id="rId2" Type="http://schemas.openxmlformats.org/officeDocument/2006/relationships/image" Target="../media/image2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26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1" Type="http://schemas.openxmlformats.org/officeDocument/2006/relationships/image" Target="../media/image133.png"/><Relationship Id="rId22" Type="http://schemas.openxmlformats.org/officeDocument/2006/relationships/image" Target="../media/image124.png"/><Relationship Id="rId14" Type="http://schemas.openxmlformats.org/officeDocument/2006/relationships/image" Target="../media/image116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mc-devs/pymc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60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46.png"/><Relationship Id="rId21" Type="http://schemas.openxmlformats.org/officeDocument/2006/relationships/image" Target="../media/image144.png"/><Relationship Id="rId25" Type="http://schemas.openxmlformats.org/officeDocument/2006/relationships/image" Target="../media/image131.png"/><Relationship Id="rId2" Type="http://schemas.openxmlformats.org/officeDocument/2006/relationships/image" Target="../media/image2.png"/><Relationship Id="rId20" Type="http://schemas.openxmlformats.org/officeDocument/2006/relationships/image" Target="../media/image48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0.png"/><Relationship Id="rId23" Type="http://schemas.openxmlformats.org/officeDocument/2006/relationships/image" Target="../media/image49.png"/><Relationship Id="rId15" Type="http://schemas.openxmlformats.org/officeDocument/2006/relationships/image" Target="../media/image138.png"/><Relationship Id="rId19" Type="http://schemas.openxmlformats.org/officeDocument/2006/relationships/image" Target="../media/image143.png"/><Relationship Id="rId10" Type="http://schemas.openxmlformats.org/officeDocument/2006/relationships/image" Target="../media/image128.png"/><Relationship Id="rId4" Type="http://schemas.openxmlformats.org/officeDocument/2006/relationships/image" Target="../media/image47.png"/><Relationship Id="rId22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7BA8C-E58E-4191-B6C7-A2F7CC2BDCB0}"/>
              </a:ext>
            </a:extLst>
          </p:cNvPr>
          <p:cNvSpPr txBox="1"/>
          <p:nvPr/>
        </p:nvSpPr>
        <p:spPr>
          <a:xfrm>
            <a:off x="266701" y="5691187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/>
                <a:sym typeface="Arial"/>
              </a:rPr>
              <a:t>DS6040 Summer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/>
                <a:sym typeface="Arial"/>
              </a:rPr>
              <a:t>Teague R. Henry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56C5D-4F8E-47EA-A87C-6F3764F9FB5B}"/>
              </a:ext>
            </a:extLst>
          </p:cNvPr>
          <p:cNvSpPr/>
          <p:nvPr/>
        </p:nvSpPr>
        <p:spPr>
          <a:xfrm>
            <a:off x="0" y="1214657"/>
            <a:ext cx="12192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 Cond" panose="020B0706030402020204" pitchFamily="34" charset="0"/>
                <a:cs typeface="Arial"/>
                <a:sym typeface="Arial"/>
              </a:rPr>
              <a:t>Graphical Models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Module </a:t>
            </a:r>
            <a:r>
              <a:rPr lang="en-US" sz="3200" dirty="0">
                <a:latin typeface="Franklin Gothic Demi" panose="020B0703020102020204" pitchFamily="34" charset="0"/>
              </a:rPr>
              <a:t>4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 Live Session (6/15/2021)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C56600A-8EBF-4267-A4D6-47D02CAC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09" y="5766438"/>
            <a:ext cx="4806696" cy="8930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362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Graph Representations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6A87B2B-5B53-47C6-BE08-D23E4E921C51}"/>
                  </a:ext>
                </a:extLst>
              </p:cNvPr>
              <p:cNvSpPr/>
              <p:nvPr/>
            </p:nvSpPr>
            <p:spPr>
              <a:xfrm>
                <a:off x="8276194" y="3704194"/>
                <a:ext cx="1380336" cy="7340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6A87B2B-5B53-47C6-BE08-D23E4E921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194" y="3704194"/>
                <a:ext cx="1380336" cy="7340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123A9F4-7D9D-4A20-9724-4FD70A73D578}"/>
                  </a:ext>
                </a:extLst>
              </p:cNvPr>
              <p:cNvSpPr/>
              <p:nvPr/>
            </p:nvSpPr>
            <p:spPr>
              <a:xfrm>
                <a:off x="6895858" y="2597502"/>
                <a:ext cx="1380336" cy="7340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123A9F4-7D9D-4A20-9724-4FD70A73D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858" y="2597502"/>
                <a:ext cx="1380336" cy="73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BC1523-05FB-48E3-A6A6-C4125B4C6A8D}"/>
                  </a:ext>
                </a:extLst>
              </p:cNvPr>
              <p:cNvSpPr/>
              <p:nvPr/>
            </p:nvSpPr>
            <p:spPr>
              <a:xfrm>
                <a:off x="6585474" y="1667422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BC1523-05FB-48E3-A6A6-C4125B4C6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474" y="1667422"/>
                <a:ext cx="512530" cy="512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83C117-01E0-4FE5-9EAD-28BA17425DF9}"/>
                  </a:ext>
                </a:extLst>
              </p:cNvPr>
              <p:cNvSpPr/>
              <p:nvPr/>
            </p:nvSpPr>
            <p:spPr>
              <a:xfrm>
                <a:off x="7965810" y="1669422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83C117-01E0-4FE5-9EAD-28BA17425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810" y="1669422"/>
                <a:ext cx="512530" cy="512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B109421-1BA9-415F-B6C9-A81A54B4CEA5}"/>
                  </a:ext>
                </a:extLst>
              </p:cNvPr>
              <p:cNvSpPr/>
              <p:nvPr/>
            </p:nvSpPr>
            <p:spPr>
              <a:xfrm>
                <a:off x="10291369" y="2754941"/>
                <a:ext cx="576596" cy="57659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B109421-1BA9-415F-B6C9-A81A54B4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369" y="2754941"/>
                <a:ext cx="576596" cy="576596"/>
              </a:xfrm>
              <a:prstGeom prst="triangl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C90BB-9900-4001-B3B6-EE6D02361232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>
            <a:off x="6841739" y="2179952"/>
            <a:ext cx="256265" cy="52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A1897E-04F2-4057-99F4-5D551374AC4A}"/>
              </a:ext>
            </a:extLst>
          </p:cNvPr>
          <p:cNvCxnSpPr>
            <a:cxnSpLocks/>
            <a:stCxn id="12" idx="2"/>
            <a:endCxn id="9" idx="7"/>
          </p:cNvCxnSpPr>
          <p:nvPr/>
        </p:nvCxnSpPr>
        <p:spPr>
          <a:xfrm flipH="1">
            <a:off x="8074048" y="2181952"/>
            <a:ext cx="148027" cy="52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AEF54B-A850-4F13-8532-27B73638F981}"/>
              </a:ext>
            </a:extLst>
          </p:cNvPr>
          <p:cNvCxnSpPr>
            <a:cxnSpLocks/>
            <a:stCxn id="9" idx="4"/>
            <a:endCxn id="8" idx="1"/>
          </p:cNvCxnSpPr>
          <p:nvPr/>
        </p:nvCxnSpPr>
        <p:spPr>
          <a:xfrm>
            <a:off x="7586026" y="3331537"/>
            <a:ext cx="892314" cy="480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94EC42-8810-4F5E-BBDB-E782231C325A}"/>
              </a:ext>
            </a:extLst>
          </p:cNvPr>
          <p:cNvCxnSpPr>
            <a:cxnSpLocks/>
            <a:stCxn id="13" idx="3"/>
            <a:endCxn id="8" idx="7"/>
          </p:cNvCxnSpPr>
          <p:nvPr/>
        </p:nvCxnSpPr>
        <p:spPr>
          <a:xfrm flipH="1">
            <a:off x="9454384" y="3331537"/>
            <a:ext cx="1125283" cy="480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F1F5F-7ACE-4E8D-98EA-D3130923D500}"/>
              </a:ext>
            </a:extLst>
          </p:cNvPr>
          <p:cNvSpPr/>
          <p:nvPr/>
        </p:nvSpPr>
        <p:spPr>
          <a:xfrm>
            <a:off x="8003667" y="3439034"/>
            <a:ext cx="1964699" cy="1354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E54A2F-CCC1-46BE-9B61-8C4738C86520}"/>
                  </a:ext>
                </a:extLst>
              </p:cNvPr>
              <p:cNvSpPr txBox="1"/>
              <p:nvPr/>
            </p:nvSpPr>
            <p:spPr>
              <a:xfrm>
                <a:off x="9049965" y="4485543"/>
                <a:ext cx="9670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E54A2F-CCC1-46BE-9B61-8C4738C86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965" y="4485543"/>
                <a:ext cx="96706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1446EB2-539F-417D-A71D-1FB07082B4C3}"/>
              </a:ext>
            </a:extLst>
          </p:cNvPr>
          <p:cNvSpPr/>
          <p:nvPr/>
        </p:nvSpPr>
        <p:spPr>
          <a:xfrm>
            <a:off x="628284" y="1359998"/>
            <a:ext cx="512530" cy="51253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8C345F-4713-46F1-8DED-A19E0AE2102C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1140814" y="1611671"/>
            <a:ext cx="605816" cy="4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1E1D28-243E-45A5-AD4D-5FC597B885D8}"/>
              </a:ext>
            </a:extLst>
          </p:cNvPr>
          <p:cNvSpPr txBox="1"/>
          <p:nvPr/>
        </p:nvSpPr>
        <p:spPr>
          <a:xfrm>
            <a:off x="1746630" y="1380838"/>
            <a:ext cx="3241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Hyperparameter Values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E6C030-783E-48EE-A5DE-0188ED1244AE}"/>
              </a:ext>
            </a:extLst>
          </p:cNvPr>
          <p:cNvSpPr/>
          <p:nvPr/>
        </p:nvSpPr>
        <p:spPr>
          <a:xfrm>
            <a:off x="194381" y="2186135"/>
            <a:ext cx="1380336" cy="7340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0E5405-0C8F-4F95-A354-230C656F98B8}"/>
              </a:ext>
            </a:extLst>
          </p:cNvPr>
          <p:cNvCxnSpPr>
            <a:cxnSpLocks/>
            <a:stCxn id="27" idx="6"/>
            <a:endCxn id="23" idx="1"/>
          </p:cNvCxnSpPr>
          <p:nvPr/>
        </p:nvCxnSpPr>
        <p:spPr>
          <a:xfrm>
            <a:off x="1574717" y="2553153"/>
            <a:ext cx="605816" cy="63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ADB93-D0E7-45FB-A1FF-63E8089FB43B}"/>
              </a:ext>
            </a:extLst>
          </p:cNvPr>
          <p:cNvSpPr txBox="1"/>
          <p:nvPr/>
        </p:nvSpPr>
        <p:spPr>
          <a:xfrm>
            <a:off x="2180533" y="2328654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Random Variables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828D02D7-D153-4726-A6E6-59C4178753C9}"/>
              </a:ext>
            </a:extLst>
          </p:cNvPr>
          <p:cNvSpPr/>
          <p:nvPr/>
        </p:nvSpPr>
        <p:spPr>
          <a:xfrm>
            <a:off x="600616" y="3140702"/>
            <a:ext cx="576596" cy="57659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84E8F8-0381-40F4-AFA0-FBA84D02CF28}"/>
              </a:ext>
            </a:extLst>
          </p:cNvPr>
          <p:cNvCxnSpPr>
            <a:cxnSpLocks/>
            <a:stCxn id="32" idx="5"/>
            <a:endCxn id="37" idx="1"/>
          </p:cNvCxnSpPr>
          <p:nvPr/>
        </p:nvCxnSpPr>
        <p:spPr>
          <a:xfrm>
            <a:off x="1033063" y="3429000"/>
            <a:ext cx="713567" cy="9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D091F7-A270-4A29-97B3-FD3323BEC2F4}"/>
              </a:ext>
            </a:extLst>
          </p:cNvPr>
          <p:cNvSpPr txBox="1"/>
          <p:nvPr/>
        </p:nvSpPr>
        <p:spPr>
          <a:xfrm>
            <a:off x="1746630" y="320722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Constants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ACF93E5-7C3A-4937-90DA-1D6C9D8F1F28}"/>
              </a:ext>
            </a:extLst>
          </p:cNvPr>
          <p:cNvSpPr/>
          <p:nvPr/>
        </p:nvSpPr>
        <p:spPr>
          <a:xfrm>
            <a:off x="226535" y="4169960"/>
            <a:ext cx="690168" cy="5765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D0C648-0475-4C0D-A8DB-ECBCBD3B8090}"/>
              </a:ext>
            </a:extLst>
          </p:cNvPr>
          <p:cNvSpPr/>
          <p:nvPr/>
        </p:nvSpPr>
        <p:spPr>
          <a:xfrm>
            <a:off x="1415446" y="4169960"/>
            <a:ext cx="690168" cy="5765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4B39E56-223C-4526-9145-87BEED1FCC7B}"/>
              </a:ext>
            </a:extLst>
          </p:cNvPr>
          <p:cNvCxnSpPr>
            <a:stCxn id="41" idx="6"/>
            <a:endCxn id="42" idx="2"/>
          </p:cNvCxnSpPr>
          <p:nvPr/>
        </p:nvCxnSpPr>
        <p:spPr>
          <a:xfrm>
            <a:off x="916703" y="4458258"/>
            <a:ext cx="498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D913EB5-9718-42C6-A6C0-63B27CCE2D24}"/>
              </a:ext>
            </a:extLst>
          </p:cNvPr>
          <p:cNvCxnSpPr>
            <a:cxnSpLocks/>
            <a:stCxn id="42" idx="6"/>
            <a:endCxn id="47" idx="1"/>
          </p:cNvCxnSpPr>
          <p:nvPr/>
        </p:nvCxnSpPr>
        <p:spPr>
          <a:xfrm>
            <a:off x="2105614" y="4458258"/>
            <a:ext cx="598624" cy="3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20851D4-273A-4903-A97C-511357ECE1FD}"/>
              </a:ext>
            </a:extLst>
          </p:cNvPr>
          <p:cNvSpPr txBox="1"/>
          <p:nvPr/>
        </p:nvSpPr>
        <p:spPr>
          <a:xfrm>
            <a:off x="2704238" y="4230441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B is dependent on 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71EDCB-D8A0-43F8-9618-0B9EDAAAC682}"/>
              </a:ext>
            </a:extLst>
          </p:cNvPr>
          <p:cNvSpPr/>
          <p:nvPr/>
        </p:nvSpPr>
        <p:spPr>
          <a:xfrm>
            <a:off x="305402" y="4942022"/>
            <a:ext cx="1727245" cy="1095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8051074-FC12-4EA9-9A51-BC79A27F837A}"/>
                  </a:ext>
                </a:extLst>
              </p:cNvPr>
              <p:cNvSpPr/>
              <p:nvPr/>
            </p:nvSpPr>
            <p:spPr>
              <a:xfrm>
                <a:off x="795730" y="5143896"/>
                <a:ext cx="690168" cy="5765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8051074-FC12-4EA9-9A51-BC79A27F8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0" y="5143896"/>
                <a:ext cx="690168" cy="57659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34554B-5F6E-44BF-8517-DFB8A605979D}"/>
                  </a:ext>
                </a:extLst>
              </p:cNvPr>
              <p:cNvSpPr txBox="1"/>
              <p:nvPr/>
            </p:nvSpPr>
            <p:spPr>
              <a:xfrm>
                <a:off x="1091187" y="5742787"/>
                <a:ext cx="9670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34554B-5F6E-44BF-8517-DFB8A6059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7" y="5742787"/>
                <a:ext cx="96706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D1BABA-47F9-4B6E-A472-BF8245C57432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2032647" y="5489742"/>
            <a:ext cx="758791" cy="3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755BDE-FA42-4FA2-954D-4E7286BDC408}"/>
                  </a:ext>
                </a:extLst>
              </p:cNvPr>
              <p:cNvSpPr txBox="1"/>
              <p:nvPr/>
            </p:nvSpPr>
            <p:spPr>
              <a:xfrm>
                <a:off x="2791438" y="5262313"/>
                <a:ext cx="4137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Book" panose="020B0503020102020204" pitchFamily="34" charset="0"/>
                  </a:rPr>
                  <a:t>Iterate over some index (e.g.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Franklin Gothic Book" panose="020B05030201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755BDE-FA42-4FA2-954D-4E7286BDC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438" y="5262313"/>
                <a:ext cx="4137799" cy="461665"/>
              </a:xfrm>
              <a:prstGeom prst="rect">
                <a:avLst/>
              </a:prstGeom>
              <a:blipFill>
                <a:blip r:embed="rId11"/>
                <a:stretch>
                  <a:fillRect l="-2356" t="-9211" r="-1178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5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  <p:bldP spid="27" grpId="0" animBg="1"/>
      <p:bldP spid="23" grpId="0"/>
      <p:bldP spid="32" grpId="0" animBg="1"/>
      <p:bldP spid="37" grpId="0"/>
      <p:bldP spid="41" grpId="0" animBg="1"/>
      <p:bldP spid="42" grpId="0" animBg="1"/>
      <p:bldP spid="47" grpId="0"/>
      <p:bldP spid="50" grpId="0" animBg="1"/>
      <p:bldP spid="51" grpId="0" animBg="1"/>
      <p:bldP spid="52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362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Graph Representations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6A87B2B-5B53-47C6-BE08-D23E4E921C51}"/>
                  </a:ext>
                </a:extLst>
              </p:cNvPr>
              <p:cNvSpPr/>
              <p:nvPr/>
            </p:nvSpPr>
            <p:spPr>
              <a:xfrm>
                <a:off x="3755287" y="2857709"/>
                <a:ext cx="1380336" cy="7340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6A87B2B-5B53-47C6-BE08-D23E4E921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287" y="2857709"/>
                <a:ext cx="1380336" cy="734035"/>
              </a:xfrm>
              <a:prstGeom prst="ellipse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B109421-1BA9-415F-B6C9-A81A54B4CEA5}"/>
                  </a:ext>
                </a:extLst>
              </p:cNvPr>
              <p:cNvSpPr/>
              <p:nvPr/>
            </p:nvSpPr>
            <p:spPr>
              <a:xfrm>
                <a:off x="4645179" y="1653304"/>
                <a:ext cx="576596" cy="57659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B109421-1BA9-415F-B6C9-A81A54B4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79" y="1653304"/>
                <a:ext cx="576596" cy="576596"/>
              </a:xfrm>
              <a:prstGeom prst="triangle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AEF54B-A850-4F13-8532-27B73638F98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203234" y="2309356"/>
            <a:ext cx="754199" cy="655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94EC42-8810-4F5E-BBDB-E782231C325A}"/>
              </a:ext>
            </a:extLst>
          </p:cNvPr>
          <p:cNvCxnSpPr>
            <a:cxnSpLocks/>
            <a:stCxn id="13" idx="3"/>
            <a:endCxn id="8" idx="7"/>
          </p:cNvCxnSpPr>
          <p:nvPr/>
        </p:nvCxnSpPr>
        <p:spPr>
          <a:xfrm>
            <a:off x="4933477" y="2229900"/>
            <a:ext cx="0" cy="735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F1F5F-7ACE-4E8D-98EA-D3130923D500}"/>
              </a:ext>
            </a:extLst>
          </p:cNvPr>
          <p:cNvSpPr/>
          <p:nvPr/>
        </p:nvSpPr>
        <p:spPr>
          <a:xfrm>
            <a:off x="2028828" y="2592549"/>
            <a:ext cx="3418631" cy="1354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E54A2F-CCC1-46BE-9B61-8C4738C86520}"/>
                  </a:ext>
                </a:extLst>
              </p:cNvPr>
              <p:cNvSpPr txBox="1"/>
              <p:nvPr/>
            </p:nvSpPr>
            <p:spPr>
              <a:xfrm>
                <a:off x="4529058" y="3639058"/>
                <a:ext cx="9670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E54A2F-CCC1-46BE-9B61-8C4738C86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058" y="3639058"/>
                <a:ext cx="967060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7741D78-986F-4B73-930D-04C98A4B52B7}"/>
              </a:ext>
            </a:extLst>
          </p:cNvPr>
          <p:cNvSpPr/>
          <p:nvPr/>
        </p:nvSpPr>
        <p:spPr>
          <a:xfrm>
            <a:off x="2408330" y="1525217"/>
            <a:ext cx="1588532" cy="929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5F5CC36F-556D-4026-8684-B4F2773FD0F5}"/>
                  </a:ext>
                </a:extLst>
              </p:cNvPr>
              <p:cNvSpPr/>
              <p:nvPr/>
            </p:nvSpPr>
            <p:spPr>
              <a:xfrm>
                <a:off x="2885954" y="1762322"/>
                <a:ext cx="634559" cy="5470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5F5CC36F-556D-4026-8684-B4F2773FD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54" y="1762322"/>
                <a:ext cx="634559" cy="547034"/>
              </a:xfrm>
              <a:prstGeom prst="triangle">
                <a:avLst/>
              </a:prstGeom>
              <a:blipFill>
                <a:blip r:embed="rId35"/>
                <a:stretch>
                  <a:fillRect b="-21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AC7AB9-8661-4875-BA8E-016099D5810C}"/>
                  </a:ext>
                </a:extLst>
              </p:cNvPr>
              <p:cNvSpPr txBox="1"/>
              <p:nvPr/>
            </p:nvSpPr>
            <p:spPr>
              <a:xfrm>
                <a:off x="2492101" y="2173976"/>
                <a:ext cx="489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AC7AB9-8661-4875-BA8E-016099D58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101" y="2173976"/>
                <a:ext cx="489686" cy="307777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4CB64E-68F7-40E6-805E-845405F5B736}"/>
                  </a:ext>
                </a:extLst>
              </p:cNvPr>
              <p:cNvSpPr txBox="1"/>
              <p:nvPr/>
            </p:nvSpPr>
            <p:spPr>
              <a:xfrm>
                <a:off x="3519875" y="3391464"/>
                <a:ext cx="489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4CB64E-68F7-40E6-805E-845405F5B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875" y="3391464"/>
                <a:ext cx="489686" cy="307777"/>
              </a:xfrm>
              <a:prstGeom prst="rect">
                <a:avLst/>
              </a:prstGeom>
              <a:blipFill>
                <a:blip r:embed="rId1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61927D6-D3C4-4EA9-A239-9039698E05B7}"/>
                  </a:ext>
                </a:extLst>
              </p:cNvPr>
              <p:cNvSpPr/>
              <p:nvPr/>
            </p:nvSpPr>
            <p:spPr>
              <a:xfrm>
                <a:off x="2178080" y="2903677"/>
                <a:ext cx="1020681" cy="6074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𝐶𝑎𝑡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61927D6-D3C4-4EA9-A239-9039698E0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080" y="2903677"/>
                <a:ext cx="1020681" cy="607466"/>
              </a:xfrm>
              <a:prstGeom prst="ellipse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995726-30CD-4B4B-89BB-7CD74DB7FD05}"/>
                  </a:ext>
                </a:extLst>
              </p:cNvPr>
              <p:cNvSpPr txBox="1"/>
              <p:nvPr/>
            </p:nvSpPr>
            <p:spPr>
              <a:xfrm>
                <a:off x="2081977" y="3385309"/>
                <a:ext cx="339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995726-30CD-4B4B-89BB-7CD74DB7F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977" y="3385309"/>
                <a:ext cx="33968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C7E71B-E624-4D4B-86A2-82C78BDD7D24}"/>
              </a:ext>
            </a:extLst>
          </p:cNvPr>
          <p:cNvCxnSpPr>
            <a:cxnSpLocks/>
          </p:cNvCxnSpPr>
          <p:nvPr/>
        </p:nvCxnSpPr>
        <p:spPr>
          <a:xfrm>
            <a:off x="3198761" y="3192145"/>
            <a:ext cx="4749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B7232C-C435-4AEC-919B-96C26D345EA4}"/>
              </a:ext>
            </a:extLst>
          </p:cNvPr>
          <p:cNvCxnSpPr>
            <a:cxnSpLocks/>
          </p:cNvCxnSpPr>
          <p:nvPr/>
        </p:nvCxnSpPr>
        <p:spPr>
          <a:xfrm>
            <a:off x="3672913" y="3044363"/>
            <a:ext cx="0" cy="28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292C458-7051-4478-93D7-ACF3C915E8C9}"/>
                  </a:ext>
                </a:extLst>
              </p:cNvPr>
              <p:cNvSpPr txBox="1"/>
              <p:nvPr/>
            </p:nvSpPr>
            <p:spPr>
              <a:xfrm>
                <a:off x="846808" y="3428869"/>
                <a:ext cx="339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292C458-7051-4478-93D7-ACF3C915E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8" y="3428869"/>
                <a:ext cx="339680" cy="307777"/>
              </a:xfrm>
              <a:prstGeom prst="rect">
                <a:avLst/>
              </a:prstGeom>
              <a:blipFill>
                <a:blip r:embed="rId30"/>
                <a:stretch>
                  <a:fillRect r="-25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D2BB83C-B5FE-4A28-B718-A9F8BF27033A}"/>
              </a:ext>
            </a:extLst>
          </p:cNvPr>
          <p:cNvCxnSpPr>
            <a:cxnSpLocks/>
            <a:stCxn id="62" idx="3"/>
            <a:endCxn id="25" idx="2"/>
          </p:cNvCxnSpPr>
          <p:nvPr/>
        </p:nvCxnSpPr>
        <p:spPr>
          <a:xfrm>
            <a:off x="1621554" y="3207410"/>
            <a:ext cx="5565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FF2061C-7AF2-42F0-8F42-506B384565D0}"/>
                  </a:ext>
                </a:extLst>
              </p:cNvPr>
              <p:cNvSpPr txBox="1"/>
              <p:nvPr/>
            </p:nvSpPr>
            <p:spPr>
              <a:xfrm>
                <a:off x="4252855" y="2198857"/>
                <a:ext cx="339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FF2061C-7AF2-42F0-8F42-506B38456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855" y="2198857"/>
                <a:ext cx="339680" cy="307777"/>
              </a:xfrm>
              <a:prstGeom prst="rect">
                <a:avLst/>
              </a:prstGeom>
              <a:blipFill>
                <a:blip r:embed="rId22"/>
                <a:stretch>
                  <a:fillRect r="-854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D35087-BC53-4265-B0E0-04C2F4F22143}"/>
                  </a:ext>
                </a:extLst>
              </p:cNvPr>
              <p:cNvSpPr txBox="1"/>
              <p:nvPr/>
            </p:nvSpPr>
            <p:spPr>
              <a:xfrm>
                <a:off x="2342279" y="1510356"/>
                <a:ext cx="1034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D35087-BC53-4265-B0E0-04C2F4F22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79" y="1510356"/>
                <a:ext cx="1034706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69EC1D7-AD86-464E-9334-126A316A9A67}"/>
                  </a:ext>
                </a:extLst>
              </p:cNvPr>
              <p:cNvSpPr/>
              <p:nvPr/>
            </p:nvSpPr>
            <p:spPr>
              <a:xfrm>
                <a:off x="1109024" y="2951145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69EC1D7-AD86-464E-9334-126A316A9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24" y="2951145"/>
                <a:ext cx="512530" cy="51253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6A770230-5362-4080-BD4C-263933DC6638}"/>
              </a:ext>
            </a:extLst>
          </p:cNvPr>
          <p:cNvSpPr txBox="1"/>
          <p:nvPr/>
        </p:nvSpPr>
        <p:spPr>
          <a:xfrm>
            <a:off x="2736944" y="1100324"/>
            <a:ext cx="2435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Discriminant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3621AE4-53DB-46DC-B1D4-D240DCD2582C}"/>
                  </a:ext>
                </a:extLst>
              </p:cNvPr>
              <p:cNvSpPr/>
              <p:nvPr/>
            </p:nvSpPr>
            <p:spPr>
              <a:xfrm>
                <a:off x="8931885" y="2857709"/>
                <a:ext cx="1466488" cy="7340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3621AE4-53DB-46DC-B1D4-D240DCD25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885" y="2857709"/>
                <a:ext cx="1466488" cy="734035"/>
              </a:xfrm>
              <a:prstGeom prst="ellipse">
                <a:avLst/>
              </a:prstGeom>
              <a:blipFill>
                <a:blip r:embed="rId32"/>
                <a:stretch>
                  <a:fillRect l="-4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Isosceles Triangle 111">
                <a:extLst>
                  <a:ext uri="{FF2B5EF4-FFF2-40B4-BE49-F238E27FC236}">
                    <a16:creationId xmlns:a16="http://schemas.microsoft.com/office/drawing/2014/main" id="{263426BC-80EC-4D5D-8CD8-A67A23B67BB1}"/>
                  </a:ext>
                </a:extLst>
              </p:cNvPr>
              <p:cNvSpPr/>
              <p:nvPr/>
            </p:nvSpPr>
            <p:spPr>
              <a:xfrm>
                <a:off x="9821777" y="1653304"/>
                <a:ext cx="576596" cy="57659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Isosceles Triangle 111">
                <a:extLst>
                  <a:ext uri="{FF2B5EF4-FFF2-40B4-BE49-F238E27FC236}">
                    <a16:creationId xmlns:a16="http://schemas.microsoft.com/office/drawing/2014/main" id="{263426BC-80EC-4D5D-8CD8-A67A23B67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777" y="1653304"/>
                <a:ext cx="576596" cy="576596"/>
              </a:xfrm>
              <a:prstGeom prst="triangl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95DAC58-CA6D-4F77-AD92-067B305FB4E8}"/>
              </a:ext>
            </a:extLst>
          </p:cNvPr>
          <p:cNvCxnSpPr>
            <a:cxnSpLocks/>
            <a:stCxn id="118" idx="3"/>
            <a:endCxn id="111" idx="1"/>
          </p:cNvCxnSpPr>
          <p:nvPr/>
        </p:nvCxnSpPr>
        <p:spPr>
          <a:xfrm>
            <a:off x="8410707" y="2229900"/>
            <a:ext cx="735940" cy="735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200CC03-BB80-4F75-A0BF-3DE0420A100C}"/>
              </a:ext>
            </a:extLst>
          </p:cNvPr>
          <p:cNvCxnSpPr>
            <a:cxnSpLocks/>
            <a:stCxn id="112" idx="3"/>
            <a:endCxn id="111" idx="7"/>
          </p:cNvCxnSpPr>
          <p:nvPr/>
        </p:nvCxnSpPr>
        <p:spPr>
          <a:xfrm>
            <a:off x="10110075" y="2229900"/>
            <a:ext cx="73536" cy="735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A6403BB-3647-4F88-938D-A34EF536A1AC}"/>
              </a:ext>
            </a:extLst>
          </p:cNvPr>
          <p:cNvSpPr/>
          <p:nvPr/>
        </p:nvSpPr>
        <p:spPr>
          <a:xfrm>
            <a:off x="7205426" y="2592549"/>
            <a:ext cx="3418631" cy="1354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008540-63C8-48EB-9E3B-848F5E0312B2}"/>
                  </a:ext>
                </a:extLst>
              </p:cNvPr>
              <p:cNvSpPr txBox="1"/>
              <p:nvPr/>
            </p:nvSpPr>
            <p:spPr>
              <a:xfrm>
                <a:off x="9705656" y="3639058"/>
                <a:ext cx="9670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008540-63C8-48EB-9E3B-848F5E03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656" y="3639058"/>
                <a:ext cx="967060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16">
            <a:extLst>
              <a:ext uri="{FF2B5EF4-FFF2-40B4-BE49-F238E27FC236}">
                <a16:creationId xmlns:a16="http://schemas.microsoft.com/office/drawing/2014/main" id="{4B8B1CFD-C9B8-4423-A52C-70DF0494D19E}"/>
              </a:ext>
            </a:extLst>
          </p:cNvPr>
          <p:cNvSpPr/>
          <p:nvPr/>
        </p:nvSpPr>
        <p:spPr>
          <a:xfrm>
            <a:off x="7702240" y="1525217"/>
            <a:ext cx="2810784" cy="929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Isosceles Triangle 117">
                <a:extLst>
                  <a:ext uri="{FF2B5EF4-FFF2-40B4-BE49-F238E27FC236}">
                    <a16:creationId xmlns:a16="http://schemas.microsoft.com/office/drawing/2014/main" id="{D372D870-0368-4986-9A1C-596E34E9631B}"/>
                  </a:ext>
                </a:extLst>
              </p:cNvPr>
              <p:cNvSpPr/>
              <p:nvPr/>
            </p:nvSpPr>
            <p:spPr>
              <a:xfrm>
                <a:off x="8093427" y="1682866"/>
                <a:ext cx="634559" cy="5470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Isosceles Triangle 117">
                <a:extLst>
                  <a:ext uri="{FF2B5EF4-FFF2-40B4-BE49-F238E27FC236}">
                    <a16:creationId xmlns:a16="http://schemas.microsoft.com/office/drawing/2014/main" id="{D372D870-0368-4986-9A1C-596E34E96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427" y="1682866"/>
                <a:ext cx="634559" cy="547034"/>
              </a:xfrm>
              <a:prstGeom prst="triangle">
                <a:avLst/>
              </a:prstGeom>
              <a:blipFill>
                <a:blip r:embed="rId45"/>
                <a:stretch>
                  <a:fillRect b="-21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74F6B88-6849-4187-897C-A06165A99094}"/>
                  </a:ext>
                </a:extLst>
              </p:cNvPr>
              <p:cNvSpPr txBox="1"/>
              <p:nvPr/>
            </p:nvSpPr>
            <p:spPr>
              <a:xfrm>
                <a:off x="7668699" y="2173976"/>
                <a:ext cx="489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74F6B88-6849-4187-897C-A06165A99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699" y="2173976"/>
                <a:ext cx="489686" cy="307777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4AB134D-5078-4C1E-9192-B197B2060218}"/>
                  </a:ext>
                </a:extLst>
              </p:cNvPr>
              <p:cNvSpPr txBox="1"/>
              <p:nvPr/>
            </p:nvSpPr>
            <p:spPr>
              <a:xfrm>
                <a:off x="8696473" y="3391464"/>
                <a:ext cx="489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4AB134D-5078-4C1E-9192-B197B206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473" y="3391464"/>
                <a:ext cx="489686" cy="307777"/>
              </a:xfrm>
              <a:prstGeom prst="rect">
                <a:avLst/>
              </a:prstGeom>
              <a:blipFill>
                <a:blip r:embed="rId11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30B494A-BF14-4020-9CF3-BEECFFD595D3}"/>
                  </a:ext>
                </a:extLst>
              </p:cNvPr>
              <p:cNvSpPr/>
              <p:nvPr/>
            </p:nvSpPr>
            <p:spPr>
              <a:xfrm>
                <a:off x="7354678" y="2903677"/>
                <a:ext cx="1020681" cy="6074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𝐶𝑎𝑡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30B494A-BF14-4020-9CF3-BEECFFD59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678" y="2903677"/>
                <a:ext cx="1020681" cy="607466"/>
              </a:xfrm>
              <a:prstGeom prst="ellipse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31CCAC5-44C3-4B2D-A9F9-DA8B0E2769CD}"/>
                  </a:ext>
                </a:extLst>
              </p:cNvPr>
              <p:cNvSpPr txBox="1"/>
              <p:nvPr/>
            </p:nvSpPr>
            <p:spPr>
              <a:xfrm>
                <a:off x="7258575" y="3385309"/>
                <a:ext cx="339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31CCAC5-44C3-4B2D-A9F9-DA8B0E276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575" y="3385309"/>
                <a:ext cx="33968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E33F851-7AF8-436B-B674-990ABCE7494E}"/>
              </a:ext>
            </a:extLst>
          </p:cNvPr>
          <p:cNvCxnSpPr>
            <a:cxnSpLocks/>
          </p:cNvCxnSpPr>
          <p:nvPr/>
        </p:nvCxnSpPr>
        <p:spPr>
          <a:xfrm>
            <a:off x="8375359" y="3192145"/>
            <a:ext cx="4749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096DC2C-BEC9-4DB2-917E-0D9789FB9F13}"/>
              </a:ext>
            </a:extLst>
          </p:cNvPr>
          <p:cNvCxnSpPr>
            <a:cxnSpLocks/>
          </p:cNvCxnSpPr>
          <p:nvPr/>
        </p:nvCxnSpPr>
        <p:spPr>
          <a:xfrm>
            <a:off x="8849511" y="3044363"/>
            <a:ext cx="0" cy="28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375D0E6-DE8F-4DC4-8E14-B32998DB31F8}"/>
                  </a:ext>
                </a:extLst>
              </p:cNvPr>
              <p:cNvSpPr txBox="1"/>
              <p:nvPr/>
            </p:nvSpPr>
            <p:spPr>
              <a:xfrm>
                <a:off x="6023406" y="3428869"/>
                <a:ext cx="339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375D0E6-DE8F-4DC4-8E14-B32998DB3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406" y="3428869"/>
                <a:ext cx="339680" cy="307777"/>
              </a:xfrm>
              <a:prstGeom prst="rect">
                <a:avLst/>
              </a:prstGeom>
              <a:blipFill>
                <a:blip r:embed="rId30"/>
                <a:stretch>
                  <a:fillRect r="-2500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F9B9B20-04FD-4941-ABC5-F50900BCDECA}"/>
              </a:ext>
            </a:extLst>
          </p:cNvPr>
          <p:cNvCxnSpPr>
            <a:cxnSpLocks/>
            <a:stCxn id="130" idx="3"/>
            <a:endCxn id="122" idx="2"/>
          </p:cNvCxnSpPr>
          <p:nvPr/>
        </p:nvCxnSpPr>
        <p:spPr>
          <a:xfrm>
            <a:off x="6798152" y="3207410"/>
            <a:ext cx="5565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25F3DF1-0EC1-4188-AF0D-20FC86DC3FBE}"/>
                  </a:ext>
                </a:extLst>
              </p:cNvPr>
              <p:cNvSpPr txBox="1"/>
              <p:nvPr/>
            </p:nvSpPr>
            <p:spPr>
              <a:xfrm>
                <a:off x="9318357" y="2170595"/>
                <a:ext cx="339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25F3DF1-0EC1-4188-AF0D-20FC86DC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357" y="2170595"/>
                <a:ext cx="339680" cy="307777"/>
              </a:xfrm>
              <a:prstGeom prst="rect">
                <a:avLst/>
              </a:prstGeom>
              <a:blipFill>
                <a:blip r:embed="rId37"/>
                <a:stretch>
                  <a:fillRect r="-85455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DBE590D-52B5-4266-9BB5-22E7BC8A3B25}"/>
                  </a:ext>
                </a:extLst>
              </p:cNvPr>
              <p:cNvSpPr txBox="1"/>
              <p:nvPr/>
            </p:nvSpPr>
            <p:spPr>
              <a:xfrm>
                <a:off x="8612852" y="1527692"/>
                <a:ext cx="1034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DBE590D-52B5-4266-9BB5-22E7BC8A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852" y="1527692"/>
                <a:ext cx="1034706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924D6B7-9D9B-4600-9E60-13EC5E1A53D0}"/>
                  </a:ext>
                </a:extLst>
              </p:cNvPr>
              <p:cNvSpPr/>
              <p:nvPr/>
            </p:nvSpPr>
            <p:spPr>
              <a:xfrm>
                <a:off x="6285622" y="2951145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924D6B7-9D9B-4600-9E60-13EC5E1A5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622" y="2951145"/>
                <a:ext cx="512530" cy="51253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>
            <a:extLst>
              <a:ext uri="{FF2B5EF4-FFF2-40B4-BE49-F238E27FC236}">
                <a16:creationId xmlns:a16="http://schemas.microsoft.com/office/drawing/2014/main" id="{1F8E5D42-3380-47F2-8755-8D33571672C0}"/>
              </a:ext>
            </a:extLst>
          </p:cNvPr>
          <p:cNvSpPr txBox="1"/>
          <p:nvPr/>
        </p:nvSpPr>
        <p:spPr>
          <a:xfrm>
            <a:off x="7750529" y="1096152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 Discriminant Analysis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1FDCE300-FB12-4196-9FA3-C7579713CE25}"/>
              </a:ext>
            </a:extLst>
          </p:cNvPr>
          <p:cNvSpPr/>
          <p:nvPr/>
        </p:nvSpPr>
        <p:spPr>
          <a:xfrm>
            <a:off x="1455446" y="4558305"/>
            <a:ext cx="626531" cy="6074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5EEF581-C595-457F-86F6-44F9E8994822}"/>
                  </a:ext>
                </a:extLst>
              </p:cNvPr>
              <p:cNvSpPr txBox="1"/>
              <p:nvPr/>
            </p:nvSpPr>
            <p:spPr>
              <a:xfrm>
                <a:off x="1330254" y="5053638"/>
                <a:ext cx="339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5EEF581-C595-457F-86F6-44F9E899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54" y="5053638"/>
                <a:ext cx="339680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05011DD-761B-4EE5-B05B-67B1DDCDFDC1}"/>
                  </a:ext>
                </a:extLst>
              </p:cNvPr>
              <p:cNvSpPr txBox="1"/>
              <p:nvPr/>
            </p:nvSpPr>
            <p:spPr>
              <a:xfrm>
                <a:off x="623040" y="5273492"/>
                <a:ext cx="2206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Franklin Gothic Book" panose="020B0503020102020204" pitchFamily="34" charset="0"/>
                  </a:rPr>
                  <a:t>Categorical (Random)</a:t>
                </a:r>
              </a:p>
              <a:p>
                <a:pPr algn="ctr"/>
                <a:r>
                  <a:rPr lang="en-US" dirty="0">
                    <a:latin typeface="Franklin Gothic Book" panose="020B0503020102020204" pitchFamily="34" charset="0"/>
                  </a:rPr>
                  <a:t> Variable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categories</a:t>
                </a: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05011DD-761B-4EE5-B05B-67B1DDCD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40" y="5273492"/>
                <a:ext cx="2206694" cy="523220"/>
              </a:xfrm>
              <a:prstGeom prst="rect">
                <a:avLst/>
              </a:prstGeom>
              <a:blipFill>
                <a:blip r:embed="rId40"/>
                <a:stretch>
                  <a:fillRect t="-3488" r="-27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val 137">
            <a:extLst>
              <a:ext uri="{FF2B5EF4-FFF2-40B4-BE49-F238E27FC236}">
                <a16:creationId xmlns:a16="http://schemas.microsoft.com/office/drawing/2014/main" id="{CBE86E86-3F6D-46F3-9036-58A7AE3911D8}"/>
              </a:ext>
            </a:extLst>
          </p:cNvPr>
          <p:cNvSpPr/>
          <p:nvPr/>
        </p:nvSpPr>
        <p:spPr>
          <a:xfrm>
            <a:off x="3818924" y="4557021"/>
            <a:ext cx="626531" cy="6074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153667A-6F54-40C5-8754-A86FFF16AE07}"/>
                  </a:ext>
                </a:extLst>
              </p:cNvPr>
              <p:cNvSpPr txBox="1"/>
              <p:nvPr/>
            </p:nvSpPr>
            <p:spPr>
              <a:xfrm>
                <a:off x="3594878" y="5055268"/>
                <a:ext cx="339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153667A-6F54-40C5-8754-A86FFF16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78" y="5055268"/>
                <a:ext cx="339680" cy="307777"/>
              </a:xfrm>
              <a:prstGeom prst="rect">
                <a:avLst/>
              </a:prstGeom>
              <a:blipFill>
                <a:blip r:embed="rId41"/>
                <a:stretch>
                  <a:fillRect r="-2727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1A65926-2E12-4C12-9A76-C05EDF025BAB}"/>
                  </a:ext>
                </a:extLst>
              </p:cNvPr>
              <p:cNvSpPr txBox="1"/>
              <p:nvPr/>
            </p:nvSpPr>
            <p:spPr>
              <a:xfrm>
                <a:off x="2927383" y="5261844"/>
                <a:ext cx="2315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Franklin Gothic Book" panose="020B0503020102020204" pitchFamily="34" charset="0"/>
                  </a:rPr>
                  <a:t>Multivariate (Random)</a:t>
                </a:r>
              </a:p>
              <a:p>
                <a:pPr algn="ctr"/>
                <a:r>
                  <a:rPr lang="en-US" dirty="0">
                    <a:latin typeface="Franklin Gothic Book" panose="020B0503020102020204" pitchFamily="34" charset="0"/>
                  </a:rPr>
                  <a:t> Variable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Dimensions</a:t>
                </a: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1A65926-2E12-4C12-9A76-C05EDF025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383" y="5261844"/>
                <a:ext cx="2315507" cy="523220"/>
              </a:xfrm>
              <a:prstGeom prst="rect">
                <a:avLst/>
              </a:prstGeom>
              <a:blipFill>
                <a:blip r:embed="rId42"/>
                <a:stretch>
                  <a:fillRect t="-3488" r="-263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Oval 140">
            <a:extLst>
              <a:ext uri="{FF2B5EF4-FFF2-40B4-BE49-F238E27FC236}">
                <a16:creationId xmlns:a16="http://schemas.microsoft.com/office/drawing/2014/main" id="{107F94FF-9166-4438-ADF9-D7989B675099}"/>
              </a:ext>
            </a:extLst>
          </p:cNvPr>
          <p:cNvSpPr/>
          <p:nvPr/>
        </p:nvSpPr>
        <p:spPr>
          <a:xfrm>
            <a:off x="6174289" y="4557021"/>
            <a:ext cx="626531" cy="6074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45C1A5B-65F6-4278-938F-AB9EFC4F019D}"/>
                  </a:ext>
                </a:extLst>
              </p:cNvPr>
              <p:cNvSpPr txBox="1"/>
              <p:nvPr/>
            </p:nvSpPr>
            <p:spPr>
              <a:xfrm>
                <a:off x="5739534" y="5055268"/>
                <a:ext cx="339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45C1A5B-65F6-4278-938F-AB9EFC4F0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534" y="5055268"/>
                <a:ext cx="339680" cy="307777"/>
              </a:xfrm>
              <a:prstGeom prst="rect">
                <a:avLst/>
              </a:prstGeom>
              <a:blipFill>
                <a:blip r:embed="rId37"/>
                <a:stretch>
                  <a:fillRect r="-85455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2D72E82-6D13-4E94-98D6-3771C0502AE1}"/>
                  </a:ext>
                </a:extLst>
              </p:cNvPr>
              <p:cNvSpPr txBox="1"/>
              <p:nvPr/>
            </p:nvSpPr>
            <p:spPr>
              <a:xfrm>
                <a:off x="5246105" y="5261844"/>
                <a:ext cx="23887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Franklin Gothic Book" panose="020B0503020102020204" pitchFamily="34" charset="0"/>
                  </a:rPr>
                  <a:t>Multivariate (Random) Matrix</a:t>
                </a:r>
              </a:p>
              <a:p>
                <a:pPr algn="ctr"/>
                <a:r>
                  <a:rPr lang="en-US" dirty="0">
                    <a:latin typeface="Franklin Gothic Book" panose="020B0503020102020204" pitchFamily="34" charset="0"/>
                  </a:rPr>
                  <a:t> Variable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Size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2D72E82-6D13-4E94-98D6-3771C050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105" y="5261844"/>
                <a:ext cx="2388794" cy="523220"/>
              </a:xfrm>
              <a:prstGeom prst="rect">
                <a:avLst/>
              </a:prstGeom>
              <a:blipFill>
                <a:blip r:embed="rId46"/>
                <a:stretch>
                  <a:fillRect l="-256" t="-3488" r="-51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7ABCE38-B9B3-4635-8491-E4E92809DEB9}"/>
                  </a:ext>
                </a:extLst>
              </p:cNvPr>
              <p:cNvSpPr/>
              <p:nvPr/>
            </p:nvSpPr>
            <p:spPr>
              <a:xfrm>
                <a:off x="9775174" y="4470661"/>
                <a:ext cx="775069" cy="7340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7ABCE38-B9B3-4635-8491-E4E92809D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174" y="4470661"/>
                <a:ext cx="775069" cy="734035"/>
              </a:xfrm>
              <a:prstGeom prst="ellipse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D3430EE-D0C1-45D0-B72A-3B0BCAFBB1B7}"/>
                  </a:ext>
                </a:extLst>
              </p:cNvPr>
              <p:cNvSpPr/>
              <p:nvPr/>
            </p:nvSpPr>
            <p:spPr>
              <a:xfrm>
                <a:off x="8158386" y="4542038"/>
                <a:ext cx="617514" cy="6074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D3430EE-D0C1-45D0-B72A-3B0BCAFBB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386" y="4542038"/>
                <a:ext cx="617514" cy="607466"/>
              </a:xfrm>
              <a:prstGeom prst="ellipse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F134ED-0BEC-4F75-8F8F-9D12336EA2F0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8775900" y="4845771"/>
            <a:ext cx="9262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C02F1A8-EB29-4096-A02D-BAA03D8227E5}"/>
              </a:ext>
            </a:extLst>
          </p:cNvPr>
          <p:cNvCxnSpPr>
            <a:cxnSpLocks/>
          </p:cNvCxnSpPr>
          <p:nvPr/>
        </p:nvCxnSpPr>
        <p:spPr>
          <a:xfrm>
            <a:off x="9702185" y="4702604"/>
            <a:ext cx="0" cy="28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A26687D-4D58-4D88-B059-321B110908DE}"/>
                  </a:ext>
                </a:extLst>
              </p:cNvPr>
              <p:cNvSpPr txBox="1"/>
              <p:nvPr/>
            </p:nvSpPr>
            <p:spPr>
              <a:xfrm>
                <a:off x="8234563" y="5261844"/>
                <a:ext cx="210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a categorical “switch”</a:t>
                </a:r>
              </a:p>
              <a:p>
                <a:pPr algn="ctr"/>
                <a:r>
                  <a:rPr lang="en-US" dirty="0">
                    <a:latin typeface="Franklin Gothic Book" panose="020B0503020102020204" pitchFamily="34" charset="0"/>
                  </a:rPr>
                  <a:t> for some parameter of X</a:t>
                </a: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A26687D-4D58-4D88-B059-321B1109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563" y="5261844"/>
                <a:ext cx="2106539" cy="523220"/>
              </a:xfrm>
              <a:prstGeom prst="rect">
                <a:avLst/>
              </a:prstGeom>
              <a:blipFill>
                <a:blip r:embed="rId49"/>
                <a:stretch>
                  <a:fillRect t="-3488" r="-1159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8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30" grpId="0" animBg="1"/>
      <p:bldP spid="31" grpId="0"/>
      <p:bldP spid="3" grpId="0" animBg="1"/>
      <p:bldP spid="10" grpId="0" animBg="1"/>
      <p:bldP spid="20" grpId="0"/>
      <p:bldP spid="43" grpId="0"/>
      <p:bldP spid="25" grpId="0" animBg="1"/>
      <p:bldP spid="29" grpId="0"/>
      <p:bldP spid="55" grpId="0"/>
      <p:bldP spid="59" grpId="0"/>
      <p:bldP spid="60" grpId="0"/>
      <p:bldP spid="62" grpId="0" animBg="1"/>
      <p:bldP spid="68" grpId="0"/>
      <p:bldP spid="111" grpId="0" animBg="1"/>
      <p:bldP spid="112" grpId="0" animBg="1"/>
      <p:bldP spid="115" grpId="0" animBg="1"/>
      <p:bldP spid="116" grpId="0"/>
      <p:bldP spid="117" grpId="0" animBg="1"/>
      <p:bldP spid="118" grpId="0" animBg="1"/>
      <p:bldP spid="119" grpId="0"/>
      <p:bldP spid="120" grpId="0"/>
      <p:bldP spid="122" grpId="0" animBg="1"/>
      <p:bldP spid="123" grpId="0"/>
      <p:bldP spid="126" grpId="0"/>
      <p:bldP spid="128" grpId="0"/>
      <p:bldP spid="129" grpId="0"/>
      <p:bldP spid="130" grpId="0" animBg="1"/>
      <p:bldP spid="131" grpId="0"/>
      <p:bldP spid="135" grpId="0" animBg="1"/>
      <p:bldP spid="136" grpId="0"/>
      <p:bldP spid="137" grpId="0"/>
      <p:bldP spid="138" grpId="0" animBg="1"/>
      <p:bldP spid="139" grpId="0"/>
      <p:bldP spid="140" grpId="0"/>
      <p:bldP spid="141" grpId="0" animBg="1"/>
      <p:bldP spid="142" grpId="0"/>
      <p:bldP spid="143" grpId="0"/>
      <p:bldP spid="144" grpId="0" animBg="1"/>
      <p:bldP spid="145" grpId="0" animBg="1"/>
      <p:bldP spid="1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8121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Latent Dirichlet Allocation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 Placeholder 2">
                <a:extLst>
                  <a:ext uri="{FF2B5EF4-FFF2-40B4-BE49-F238E27FC236}">
                    <a16:creationId xmlns:a16="http://schemas.microsoft.com/office/drawing/2014/main" id="{1473B475-6211-4A9C-A02D-7FFB79A48DF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5468773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Documents as </a:t>
                </a:r>
                <a:r>
                  <a:rPr lang="en-US" b="1" u="sng" dirty="0">
                    <a:latin typeface="Franklin Gothic Book" panose="020B0503020102020204" pitchFamily="34" charset="0"/>
                  </a:rPr>
                  <a:t>mixtures</a:t>
                </a:r>
                <a:r>
                  <a:rPr lang="en-US" dirty="0">
                    <a:latin typeface="Franklin Gothic Book" panose="020B0503020102020204" pitchFamily="34" charset="0"/>
                  </a:rPr>
                  <a:t> of topics…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Each word in a document comes from 1 topic (topics can share some words)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The probability of a word depends only on the topic of the word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Each document gets a probability distribution on the topics it contains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)</a:t>
                </a:r>
              </a:p>
              <a:p>
                <a:pPr lvl="1" indent="-457200"/>
                <a:r>
                  <a:rPr lang="en-US" dirty="0" err="1">
                    <a:latin typeface="Franklin Gothic Book" panose="020B0503020102020204" pitchFamily="34" charset="0"/>
                  </a:rPr>
                  <a:t>Dirichlets</a:t>
                </a:r>
                <a:r>
                  <a:rPr lang="en-US" dirty="0">
                    <a:latin typeface="Franklin Gothic Book" panose="020B0503020102020204" pitchFamily="34" charset="0"/>
                  </a:rPr>
                  <a:t> are appropriate priors for categorical probabilities</a:t>
                </a:r>
              </a:p>
            </p:txBody>
          </p:sp>
        </mc:Choice>
        <mc:Fallback>
          <p:sp>
            <p:nvSpPr>
              <p:cNvPr id="61" name="Text Placeholder 2">
                <a:extLst>
                  <a:ext uri="{FF2B5EF4-FFF2-40B4-BE49-F238E27FC236}">
                    <a16:creationId xmlns:a16="http://schemas.microsoft.com/office/drawing/2014/main" id="{1473B475-6211-4A9C-A02D-7FFB79A48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5468773" cy="4994773"/>
              </a:xfrm>
              <a:blipFill>
                <a:blip r:embed="rId3"/>
                <a:stretch>
                  <a:fillRect l="-2341" r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96E9E1F-567D-4503-AD7D-615AAA1BA03D}"/>
              </a:ext>
            </a:extLst>
          </p:cNvPr>
          <p:cNvSpPr/>
          <p:nvPr/>
        </p:nvSpPr>
        <p:spPr>
          <a:xfrm>
            <a:off x="7798991" y="3181792"/>
            <a:ext cx="3806455" cy="1663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0B9EFE0-B1BD-4F5B-82AF-C3042C6DE599}"/>
                  </a:ext>
                </a:extLst>
              </p:cNvPr>
              <p:cNvSpPr/>
              <p:nvPr/>
            </p:nvSpPr>
            <p:spPr>
              <a:xfrm>
                <a:off x="9947653" y="3607095"/>
                <a:ext cx="1402614" cy="8133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𝐶𝑎𝑡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0B9EFE0-B1BD-4F5B-82AF-C3042C6DE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653" y="3607095"/>
                <a:ext cx="1402614" cy="813391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696EF9-FB88-4B2B-8B7E-24081171DE2F}"/>
                  </a:ext>
                </a:extLst>
              </p:cNvPr>
              <p:cNvSpPr/>
              <p:nvPr/>
            </p:nvSpPr>
            <p:spPr>
              <a:xfrm>
                <a:off x="8097031" y="3607095"/>
                <a:ext cx="1248999" cy="8133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𝐶𝑎𝑡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696EF9-FB88-4B2B-8B7E-24081171D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031" y="3607095"/>
                <a:ext cx="1248999" cy="81339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91C238D-1DAA-448A-B207-8132E3C174BD}"/>
                  </a:ext>
                </a:extLst>
              </p:cNvPr>
              <p:cNvSpPr/>
              <p:nvPr/>
            </p:nvSpPr>
            <p:spPr>
              <a:xfrm>
                <a:off x="6019317" y="3607094"/>
                <a:ext cx="1542210" cy="8133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𝐷𝑖𝑟𝑖𝑐h𝑙𝑒𝑡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91C238D-1DAA-448A-B207-8132E3C17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317" y="3607094"/>
                <a:ext cx="1542210" cy="81339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A74964-060C-458A-B28D-D98023A95A55}"/>
                  </a:ext>
                </a:extLst>
              </p:cNvPr>
              <p:cNvSpPr/>
              <p:nvPr/>
            </p:nvSpPr>
            <p:spPr>
              <a:xfrm>
                <a:off x="9802585" y="1749054"/>
                <a:ext cx="1675274" cy="8133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𝐷𝑖𝑟𝑖𝑐h𝑙𝑒𝑡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A74964-060C-458A-B28D-D98023A95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585" y="1749054"/>
                <a:ext cx="1675274" cy="813391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3691E9-E3AD-416A-A558-C3B9791E6953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9346030" y="4013791"/>
            <a:ext cx="547576" cy="1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8DCD03-FA2D-4E36-B863-881FEA2C0E2D}"/>
              </a:ext>
            </a:extLst>
          </p:cNvPr>
          <p:cNvCxnSpPr>
            <a:cxnSpLocks/>
          </p:cNvCxnSpPr>
          <p:nvPr/>
        </p:nvCxnSpPr>
        <p:spPr>
          <a:xfrm>
            <a:off x="9893606" y="3910726"/>
            <a:ext cx="0" cy="221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9419326-8CB7-4EC6-85AB-752C1BCC6E0D}"/>
                  </a:ext>
                </a:extLst>
              </p:cNvPr>
              <p:cNvSpPr/>
              <p:nvPr/>
            </p:nvSpPr>
            <p:spPr>
              <a:xfrm>
                <a:off x="6434483" y="1816022"/>
                <a:ext cx="707065" cy="66985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9419326-8CB7-4EC6-85AB-752C1BCC6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83" y="1816022"/>
                <a:ext cx="707065" cy="669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C52362-061A-443C-B4FF-753EB67878AC}"/>
                  </a:ext>
                </a:extLst>
              </p:cNvPr>
              <p:cNvSpPr/>
              <p:nvPr/>
            </p:nvSpPr>
            <p:spPr>
              <a:xfrm>
                <a:off x="8514436" y="1816022"/>
                <a:ext cx="707065" cy="66985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C52362-061A-443C-B4FF-753EB6787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436" y="1816022"/>
                <a:ext cx="707065" cy="66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6F4B2DA2-E466-4BB7-B545-6DBFAC2B9698}"/>
              </a:ext>
            </a:extLst>
          </p:cNvPr>
          <p:cNvSpPr/>
          <p:nvPr/>
        </p:nvSpPr>
        <p:spPr>
          <a:xfrm>
            <a:off x="9548046" y="1612244"/>
            <a:ext cx="2184991" cy="130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D52DFA-6481-4FFF-883B-B8C60DB579BC}"/>
              </a:ext>
            </a:extLst>
          </p:cNvPr>
          <p:cNvSpPr/>
          <p:nvPr/>
        </p:nvSpPr>
        <p:spPr>
          <a:xfrm>
            <a:off x="5736275" y="3097287"/>
            <a:ext cx="5991446" cy="2141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50BA1B-C5F4-4A12-A8CF-BDD47C5805AA}"/>
                  </a:ext>
                </a:extLst>
              </p:cNvPr>
              <p:cNvSpPr txBox="1"/>
              <p:nvPr/>
            </p:nvSpPr>
            <p:spPr>
              <a:xfrm>
                <a:off x="10567148" y="4526726"/>
                <a:ext cx="10382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50BA1B-C5F4-4A12-A8CF-BDD47C58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148" y="4526726"/>
                <a:ext cx="1038298" cy="307777"/>
              </a:xfrm>
              <a:prstGeom prst="rect">
                <a:avLst/>
              </a:prstGeom>
              <a:blipFill>
                <a:blip r:embed="rId2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D2849E-2AFC-4AAA-B78E-DEA9DFC6DBCE}"/>
                  </a:ext>
                </a:extLst>
              </p:cNvPr>
              <p:cNvSpPr txBox="1"/>
              <p:nvPr/>
            </p:nvSpPr>
            <p:spPr>
              <a:xfrm>
                <a:off x="10567148" y="4880902"/>
                <a:ext cx="9916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D2849E-2AFC-4AAA-B78E-DEA9DFC6D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148" y="4880902"/>
                <a:ext cx="991682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8D9178-1A97-488A-BCA9-23DA0893C3E2}"/>
                  </a:ext>
                </a:extLst>
              </p:cNvPr>
              <p:cNvSpPr txBox="1"/>
              <p:nvPr/>
            </p:nvSpPr>
            <p:spPr>
              <a:xfrm>
                <a:off x="7938173" y="4270545"/>
                <a:ext cx="3648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8D9178-1A97-488A-BCA9-23DA0893C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173" y="4270545"/>
                <a:ext cx="364843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5DAE38-5A27-43E7-AD52-068EFF35F0C8}"/>
                  </a:ext>
                </a:extLst>
              </p:cNvPr>
              <p:cNvSpPr txBox="1"/>
              <p:nvPr/>
            </p:nvSpPr>
            <p:spPr>
              <a:xfrm>
                <a:off x="9548047" y="2364208"/>
                <a:ext cx="536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5DAE38-5A27-43E7-AD52-068EFF35F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047" y="2364208"/>
                <a:ext cx="536301" cy="307777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0F97DF-DB34-4467-99C5-58B06D38AE13}"/>
                  </a:ext>
                </a:extLst>
              </p:cNvPr>
              <p:cNvSpPr txBox="1"/>
              <p:nvPr/>
            </p:nvSpPr>
            <p:spPr>
              <a:xfrm>
                <a:off x="10689423" y="2600447"/>
                <a:ext cx="1008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0F97DF-DB34-4467-99C5-58B06D38A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423" y="2600447"/>
                <a:ext cx="1008866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763DFA-C48F-4231-A1B8-00608F2F28B8}"/>
                  </a:ext>
                </a:extLst>
              </p:cNvPr>
              <p:cNvSpPr txBox="1"/>
              <p:nvPr/>
            </p:nvSpPr>
            <p:spPr>
              <a:xfrm>
                <a:off x="5851504" y="4270545"/>
                <a:ext cx="4443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763DFA-C48F-4231-A1B8-00608F2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504" y="4270545"/>
                <a:ext cx="444352" cy="307777"/>
              </a:xfrm>
              <a:prstGeom prst="rect">
                <a:avLst/>
              </a:prstGeom>
              <a:blipFill>
                <a:blip r:embed="rId2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6F2214-450B-4C38-A5C7-52CFF012A162}"/>
              </a:ext>
            </a:extLst>
          </p:cNvPr>
          <p:cNvCxnSpPr>
            <a:cxnSpLocks/>
            <a:stCxn id="26" idx="2"/>
            <a:endCxn id="22" idx="0"/>
          </p:cNvCxnSpPr>
          <p:nvPr/>
        </p:nvCxnSpPr>
        <p:spPr>
          <a:xfrm>
            <a:off x="6788016" y="2485873"/>
            <a:ext cx="2406" cy="11212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B940CD-4943-4EE2-82D3-11DA517CD8AB}"/>
              </a:ext>
            </a:extLst>
          </p:cNvPr>
          <p:cNvCxnSpPr>
            <a:cxnSpLocks/>
            <a:stCxn id="30" idx="3"/>
            <a:endCxn id="23" idx="2"/>
          </p:cNvCxnSpPr>
          <p:nvPr/>
        </p:nvCxnSpPr>
        <p:spPr>
          <a:xfrm>
            <a:off x="9221501" y="2150948"/>
            <a:ext cx="581084" cy="4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6D620DF-95B5-4571-AE1E-4A2B4633873F}"/>
              </a:ext>
            </a:extLst>
          </p:cNvPr>
          <p:cNvCxnSpPr>
            <a:cxnSpLocks/>
            <a:stCxn id="23" idx="4"/>
            <a:endCxn id="10" idx="0"/>
          </p:cNvCxnSpPr>
          <p:nvPr/>
        </p:nvCxnSpPr>
        <p:spPr>
          <a:xfrm>
            <a:off x="10640222" y="2562445"/>
            <a:ext cx="8738" cy="1044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0064E1-305A-40AF-B6FC-3BA7CF3FA6AD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7561527" y="4013790"/>
            <a:ext cx="535504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CF3A6C-EA7C-4E8F-9C44-A4F3421D5B3C}"/>
                  </a:ext>
                </a:extLst>
              </p:cNvPr>
              <p:cNvSpPr txBox="1"/>
              <p:nvPr/>
            </p:nvSpPr>
            <p:spPr>
              <a:xfrm>
                <a:off x="6062275" y="2433393"/>
                <a:ext cx="4898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CF3A6C-EA7C-4E8F-9C44-A4F3421D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75" y="2433393"/>
                <a:ext cx="489878" cy="307777"/>
              </a:xfrm>
              <a:prstGeom prst="rect">
                <a:avLst/>
              </a:prstGeom>
              <a:blipFill>
                <a:blip r:embed="rId3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B457C0-E6F5-4554-91B5-EAF71AC4BAAB}"/>
                  </a:ext>
                </a:extLst>
              </p:cNvPr>
              <p:cNvSpPr txBox="1"/>
              <p:nvPr/>
            </p:nvSpPr>
            <p:spPr>
              <a:xfrm>
                <a:off x="8119016" y="2439673"/>
                <a:ext cx="536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B457C0-E6F5-4554-91B5-EAF71AC4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016" y="2439673"/>
                <a:ext cx="536301" cy="307777"/>
              </a:xfrm>
              <a:prstGeom prst="rect">
                <a:avLst/>
              </a:prstGeom>
              <a:blipFill>
                <a:blip r:embed="rId31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C5368E2E-D2A7-4EF3-9ADB-7522B4C4E9AE}"/>
              </a:ext>
            </a:extLst>
          </p:cNvPr>
          <p:cNvSpPr txBox="1"/>
          <p:nvPr/>
        </p:nvSpPr>
        <p:spPr>
          <a:xfrm>
            <a:off x="7787034" y="4558167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(Words within a Document)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877CAA-F92E-4D12-890F-88F11FCD13F4}"/>
              </a:ext>
            </a:extLst>
          </p:cNvPr>
          <p:cNvSpPr txBox="1"/>
          <p:nvPr/>
        </p:nvSpPr>
        <p:spPr>
          <a:xfrm>
            <a:off x="5729871" y="4928159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(Documents)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00D410-9FD0-4A99-B8CA-ED1F7528085B}"/>
              </a:ext>
            </a:extLst>
          </p:cNvPr>
          <p:cNvSpPr txBox="1"/>
          <p:nvPr/>
        </p:nvSpPr>
        <p:spPr>
          <a:xfrm>
            <a:off x="9519366" y="262116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(Topics)</a:t>
            </a:r>
          </a:p>
        </p:txBody>
      </p:sp>
    </p:spTree>
    <p:extLst>
      <p:ext uri="{BB962C8B-B14F-4D97-AF65-F5344CB8AC3E}">
        <p14:creationId xmlns:p14="http://schemas.microsoft.com/office/powerpoint/2010/main" val="135511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413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Why Graphs?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473B475-6211-4A9C-A02D-7FFB79A4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471717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Graphical Representations are useful for: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Checking for circular dependencies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Cycles – Not improper, just very difficult to estimate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Getting the “structure” of the model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Useful for getting a high level sense of what the model does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Checking for computational choke points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E.g. Categorical switches mean you have to iterate over all possible categories…</a:t>
            </a:r>
          </a:p>
          <a:p>
            <a:pPr lvl="2" indent="-457200"/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Bayesian Networks (or Belief Networks)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Simplified Graphical Representations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Just defines conditional dependencies…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i.e. you still have to eventually assign probability distributions…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0B1C9A-2543-432C-A4B4-8B1C1FA5DB1D}"/>
              </a:ext>
            </a:extLst>
          </p:cNvPr>
          <p:cNvSpPr/>
          <p:nvPr/>
        </p:nvSpPr>
        <p:spPr>
          <a:xfrm>
            <a:off x="9299491" y="1148580"/>
            <a:ext cx="595423" cy="5954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7CD4C99-0FF0-4B37-BC1B-F71E527D7E05}"/>
              </a:ext>
            </a:extLst>
          </p:cNvPr>
          <p:cNvSpPr/>
          <p:nvPr/>
        </p:nvSpPr>
        <p:spPr>
          <a:xfrm>
            <a:off x="9936333" y="2060384"/>
            <a:ext cx="595423" cy="5954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6DE01A3-7E21-4CC0-85C0-DB7790C5FEC8}"/>
              </a:ext>
            </a:extLst>
          </p:cNvPr>
          <p:cNvSpPr/>
          <p:nvPr/>
        </p:nvSpPr>
        <p:spPr>
          <a:xfrm>
            <a:off x="8634956" y="2060385"/>
            <a:ext cx="595423" cy="5954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DEF409-30EF-4CF8-BD6F-9B7C77B86F3C}"/>
              </a:ext>
            </a:extLst>
          </p:cNvPr>
          <p:cNvCxnSpPr>
            <a:stCxn id="64" idx="6"/>
            <a:endCxn id="63" idx="2"/>
          </p:cNvCxnSpPr>
          <p:nvPr/>
        </p:nvCxnSpPr>
        <p:spPr>
          <a:xfrm flipV="1">
            <a:off x="9230379" y="2358096"/>
            <a:ext cx="7059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9A3B4D-D253-4DE6-8D68-DABC96823F69}"/>
              </a:ext>
            </a:extLst>
          </p:cNvPr>
          <p:cNvCxnSpPr>
            <a:stCxn id="63" idx="1"/>
            <a:endCxn id="9" idx="5"/>
          </p:cNvCxnSpPr>
          <p:nvPr/>
        </p:nvCxnSpPr>
        <p:spPr>
          <a:xfrm flipH="1" flipV="1">
            <a:off x="9807716" y="1656805"/>
            <a:ext cx="215815" cy="49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566603-2C44-4075-93A3-83B820062A19}"/>
              </a:ext>
            </a:extLst>
          </p:cNvPr>
          <p:cNvCxnSpPr>
            <a:stCxn id="9" idx="3"/>
            <a:endCxn id="64" idx="7"/>
          </p:cNvCxnSpPr>
          <p:nvPr/>
        </p:nvCxnSpPr>
        <p:spPr>
          <a:xfrm flipH="1">
            <a:off x="9143181" y="1656805"/>
            <a:ext cx="243508" cy="49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CF428C-0015-4C3D-BF5E-8226502179FE}"/>
                  </a:ext>
                </a:extLst>
              </p:cNvPr>
              <p:cNvSpPr txBox="1"/>
              <p:nvPr/>
            </p:nvSpPr>
            <p:spPr>
              <a:xfrm>
                <a:off x="8152543" y="2712431"/>
                <a:ext cx="28893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CF428C-0015-4C3D-BF5E-822650217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543" y="2712431"/>
                <a:ext cx="2889317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7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3" grpId="0" animBg="1"/>
      <p:bldP spid="64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8467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Probabilistic Programming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473B475-6211-4A9C-A02D-7FFB79A4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471717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We could implement any Bayesian model we wanted using scikit-learn, </a:t>
            </a:r>
            <a:r>
              <a:rPr lang="en-US" dirty="0" err="1">
                <a:latin typeface="Franklin Gothic Book" panose="020B0503020102020204" pitchFamily="34" charset="0"/>
              </a:rPr>
              <a:t>numpy</a:t>
            </a:r>
            <a:r>
              <a:rPr lang="en-US" dirty="0">
                <a:latin typeface="Franklin Gothic Book" panose="020B0503020102020204" pitchFamily="34" charset="0"/>
              </a:rPr>
              <a:t> and pandas. However, we’d have to figure out all the estimation methods…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Enter </a:t>
            </a:r>
            <a:r>
              <a:rPr lang="en-US" b="1" dirty="0">
                <a:latin typeface="Franklin Gothic Book" panose="020B0503020102020204" pitchFamily="34" charset="0"/>
              </a:rPr>
              <a:t>probabilistic programming languages</a:t>
            </a:r>
            <a:r>
              <a:rPr lang="en-US" dirty="0">
                <a:latin typeface="Franklin Gothic Book" panose="020B0503020102020204" pitchFamily="34" charset="0"/>
              </a:rPr>
              <a:t>!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Stan – One of the original and best maintained, works well for smaller data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PyMC3 – Built for data science, plenty of powerful estimation techniques!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Franklin Gothic Book" panose="020B0503020102020204" pitchFamily="34" charset="0"/>
              </a:rPr>
              <a:t>We’ll be using PyMC3 for the rest of the course!</a:t>
            </a:r>
          </a:p>
        </p:txBody>
      </p:sp>
    </p:spTree>
    <p:extLst>
      <p:ext uri="{BB962C8B-B14F-4D97-AF65-F5344CB8AC3E}">
        <p14:creationId xmlns:p14="http://schemas.microsoft.com/office/powerpoint/2010/main" val="19396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6524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First Steps in PyMC3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473B475-6211-4A9C-A02D-7FFB79A4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200" y="1027454"/>
            <a:ext cx="5678598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WARNING: Installing PyMC3 is tricky due to its dependencies. Follow the directions exactly (from </a:t>
            </a:r>
            <a:r>
              <a:rPr lang="en-US" dirty="0">
                <a:latin typeface="Franklin Gothic Book" panose="020B0503020102020204" pitchFamily="34" charset="0"/>
                <a:hlinkClick r:id="rId3"/>
              </a:rPr>
              <a:t>here</a:t>
            </a:r>
            <a:r>
              <a:rPr lang="en-US" dirty="0">
                <a:latin typeface="Franklin Gothic Book" panose="020B0503020102020204" pitchFamily="34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PyMC3 has 3 major components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The Model class – Where we put our model definitions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The random variables – How we define our models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Estimation techniques – The behind the scenes magic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F893FA-1C55-4C61-93E2-EF753AB9EBBF}"/>
              </a:ext>
            </a:extLst>
          </p:cNvPr>
          <p:cNvSpPr txBox="1">
            <a:spLocks/>
          </p:cNvSpPr>
          <p:nvPr/>
        </p:nvSpPr>
        <p:spPr>
          <a:xfrm>
            <a:off x="6189187" y="2526675"/>
            <a:ext cx="5678598" cy="2068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arviz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az</a:t>
            </a:r>
            <a:endParaRPr lang="en-US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np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pymc3 as pm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theano.tensor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tt</a:t>
            </a:r>
            <a:r>
              <a:rPr lang="en-US" alt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pm.Model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 as model: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#We define our model here</a:t>
            </a: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1840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Normal with Known Variance</a:t>
            </a:r>
            <a:r>
              <a:rPr lang="en-US" sz="54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 – PyMC3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ranklin Gothic Demi" panose="020B0703020102020204" pitchFamily="34" charset="0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473B475-6211-4A9C-A02D-7FFB79A4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133" y="4206256"/>
            <a:ext cx="11549395" cy="18858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Notes –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All random variables are treated the same. Priors just don’t have variables for parameters</a:t>
            </a:r>
          </a:p>
          <a:p>
            <a:pPr lvl="1" indent="-457200"/>
            <a:r>
              <a:rPr lang="en-US" dirty="0" err="1">
                <a:latin typeface="Consolas" panose="020B0609020204030204" pitchFamily="49" charset="0"/>
              </a:rPr>
              <a:t>pm.sample</a:t>
            </a:r>
            <a:r>
              <a:rPr lang="en-US" dirty="0">
                <a:latin typeface="Franklin Gothic Book" panose="020B0503020102020204" pitchFamily="34" charset="0"/>
              </a:rPr>
              <a:t> -  This line actually runs the model, but you can specify without it.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F893FA-1C55-4C61-93E2-EF753AB9EBBF}"/>
              </a:ext>
            </a:extLst>
          </p:cNvPr>
          <p:cNvSpPr txBox="1">
            <a:spLocks/>
          </p:cNvSpPr>
          <p:nvPr/>
        </p:nvSpPr>
        <p:spPr>
          <a:xfrm>
            <a:off x="6259318" y="1140107"/>
            <a:ext cx="5785136" cy="29117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arviz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az</a:t>
            </a:r>
            <a:endParaRPr lang="en-US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np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pymc3 as pm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theano.tensor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tt</a:t>
            </a:r>
            <a:r>
              <a:rPr lang="en-US" alt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pm.Model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 as model: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prior_mu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pm.Normal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(“mu”, mu = 0, sigma = 1)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obs_x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pm.Normal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obs_x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”, mu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prior_mu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sigma = 1, 	observed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np.random.randn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(100))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idata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pm.sample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(draws = 2000, tune = 1500,    		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return_inference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True)</a:t>
            </a: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3B008-D9F0-4C83-8FAC-1BDA4CB5E01C}"/>
              </a:ext>
            </a:extLst>
          </p:cNvPr>
          <p:cNvGrpSpPr/>
          <p:nvPr/>
        </p:nvGrpSpPr>
        <p:grpSpPr>
          <a:xfrm>
            <a:off x="965117" y="1140107"/>
            <a:ext cx="4282491" cy="3125898"/>
            <a:chOff x="7185367" y="2748723"/>
            <a:chExt cx="4282491" cy="3125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3AB6AFF-9764-4426-A4D0-F6C7E2316D6B}"/>
                    </a:ext>
                  </a:extLst>
                </p:cNvPr>
                <p:cNvSpPr/>
                <p:nvPr/>
              </p:nvSpPr>
              <p:spPr>
                <a:xfrm>
                  <a:off x="8876087" y="4785495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3AB6AFF-9764-4426-A4D0-F6C7E2316D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6087" y="4785495"/>
                  <a:ext cx="1380336" cy="73403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12A213-5583-4357-B339-4A9BA71435AF}"/>
                    </a:ext>
                  </a:extLst>
                </p:cNvPr>
                <p:cNvSpPr/>
                <p:nvPr/>
              </p:nvSpPr>
              <p:spPr>
                <a:xfrm>
                  <a:off x="7495751" y="3678803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12A213-5583-4357-B339-4A9BA7143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751" y="3678803"/>
                  <a:ext cx="1380336" cy="73403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96162A-D9A9-4B69-9131-8235A14A0BC5}"/>
                    </a:ext>
                  </a:extLst>
                </p:cNvPr>
                <p:cNvSpPr/>
                <p:nvPr/>
              </p:nvSpPr>
              <p:spPr>
                <a:xfrm>
                  <a:off x="7185367" y="2748723"/>
                  <a:ext cx="512530" cy="51253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96162A-D9A9-4B69-9131-8235A14A0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5367" y="2748723"/>
                  <a:ext cx="512530" cy="5125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B7127B4-4EA9-49BC-881B-E19C3F92BDDA}"/>
                    </a:ext>
                  </a:extLst>
                </p:cNvPr>
                <p:cNvSpPr/>
                <p:nvPr/>
              </p:nvSpPr>
              <p:spPr>
                <a:xfrm>
                  <a:off x="8654767" y="2770321"/>
                  <a:ext cx="512530" cy="51253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B7127B4-4EA9-49BC-881B-E19C3F92B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767" y="2770321"/>
                  <a:ext cx="512530" cy="5125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C2414A44-F3E8-4837-AA4E-876046D42C8C}"/>
                    </a:ext>
                  </a:extLst>
                </p:cNvPr>
                <p:cNvSpPr/>
                <p:nvPr/>
              </p:nvSpPr>
              <p:spPr>
                <a:xfrm>
                  <a:off x="10891262" y="3836242"/>
                  <a:ext cx="576596" cy="5765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C2414A44-F3E8-4837-AA4E-876046D42C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1262" y="3836242"/>
                  <a:ext cx="576596" cy="576596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DB0B0D-C4A6-4C11-BA4A-C071462272A4}"/>
                </a:ext>
              </a:extLst>
            </p:cNvPr>
            <p:cNvCxnSpPr>
              <a:cxnSpLocks/>
              <a:stCxn id="13" idx="2"/>
              <a:endCxn id="12" idx="1"/>
            </p:cNvCxnSpPr>
            <p:nvPr/>
          </p:nvCxnSpPr>
          <p:spPr>
            <a:xfrm>
              <a:off x="7441632" y="3261253"/>
              <a:ext cx="256265" cy="52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2A9C62-EA85-4A00-B88F-FCD6EEFD036C}"/>
                </a:ext>
              </a:extLst>
            </p:cNvPr>
            <p:cNvCxnSpPr>
              <a:cxnSpLocks/>
              <a:stCxn id="14" idx="2"/>
              <a:endCxn id="12" idx="7"/>
            </p:cNvCxnSpPr>
            <p:nvPr/>
          </p:nvCxnSpPr>
          <p:spPr>
            <a:xfrm flipH="1">
              <a:off x="8673941" y="3282851"/>
              <a:ext cx="237091" cy="503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7B82F8-9B79-4D2F-AF77-E4118AB10869}"/>
                </a:ext>
              </a:extLst>
            </p:cNvPr>
            <p:cNvCxnSpPr>
              <a:cxnSpLocks/>
              <a:stCxn id="12" idx="4"/>
              <a:endCxn id="11" idx="1"/>
            </p:cNvCxnSpPr>
            <p:nvPr/>
          </p:nvCxnSpPr>
          <p:spPr>
            <a:xfrm>
              <a:off x="8185919" y="4412838"/>
              <a:ext cx="892314" cy="480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A1992A-5CC2-4E2B-AAF0-A206FC78451B}"/>
                </a:ext>
              </a:extLst>
            </p:cNvPr>
            <p:cNvCxnSpPr>
              <a:endCxn id="11" idx="7"/>
            </p:cNvCxnSpPr>
            <p:nvPr/>
          </p:nvCxnSpPr>
          <p:spPr>
            <a:xfrm flipH="1">
              <a:off x="10054277" y="4412838"/>
              <a:ext cx="1125283" cy="480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D23F56-FAE7-4F07-A2EB-10E5EE3F4544}"/>
                </a:ext>
              </a:extLst>
            </p:cNvPr>
            <p:cNvSpPr/>
            <p:nvPr/>
          </p:nvSpPr>
          <p:spPr>
            <a:xfrm>
              <a:off x="8603560" y="4520335"/>
              <a:ext cx="1964699" cy="1354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99973E-431E-46E7-8711-C8EBB2A53B73}"/>
                    </a:ext>
                  </a:extLst>
                </p:cNvPr>
                <p:cNvSpPr txBox="1"/>
                <p:nvPr/>
              </p:nvSpPr>
              <p:spPr>
                <a:xfrm>
                  <a:off x="9649858" y="5566844"/>
                  <a:ext cx="9670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99973E-431E-46E7-8711-C8EBB2A53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858" y="5566844"/>
                  <a:ext cx="967060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67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74727" y="57484"/>
            <a:ext cx="11232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Normal with Unknown Variance</a:t>
            </a:r>
            <a:r>
              <a:rPr lang="en-US" sz="48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 – PyMC3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ranklin Gothic Demi" panose="020B0703020102020204" pitchFamily="34" charset="0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F893FA-1C55-4C61-93E2-EF753AB9EBBF}"/>
              </a:ext>
            </a:extLst>
          </p:cNvPr>
          <p:cNvSpPr txBox="1">
            <a:spLocks/>
          </p:cNvSpPr>
          <p:nvPr/>
        </p:nvSpPr>
        <p:spPr>
          <a:xfrm>
            <a:off x="4939664" y="1244171"/>
            <a:ext cx="6851571" cy="36881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arviz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az</a:t>
            </a:r>
            <a:endParaRPr lang="en-US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np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pymc3 as pm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theano.tensor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tt</a:t>
            </a:r>
            <a:r>
              <a:rPr lang="en-US" alt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V = 10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np.random.randn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(100) + 5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pm.Model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 as model: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prior_sigma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pm.InverseGamma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(“sigma”, alpha = 1,     	beta = 1)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prior_mu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pm.Normal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(“mu”, mu = 0, sigma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prior_sigma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/V)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obs_x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pm.Normal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obs_x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”, mu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prior_mu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sigma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prior_sigma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	observed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idata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pm.sample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(draws = 2000, tune = 1500,    		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return_inferencedata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True)</a:t>
            </a: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3B008-D9F0-4C83-8FAC-1BDA4CB5E01C}"/>
              </a:ext>
            </a:extLst>
          </p:cNvPr>
          <p:cNvGrpSpPr/>
          <p:nvPr/>
        </p:nvGrpSpPr>
        <p:grpSpPr>
          <a:xfrm>
            <a:off x="737969" y="1546071"/>
            <a:ext cx="2755948" cy="3125898"/>
            <a:chOff x="7860970" y="2748723"/>
            <a:chExt cx="2755948" cy="31258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3AB6AFF-9764-4426-A4D0-F6C7E2316D6B}"/>
                    </a:ext>
                  </a:extLst>
                </p:cNvPr>
                <p:cNvSpPr/>
                <p:nvPr/>
              </p:nvSpPr>
              <p:spPr>
                <a:xfrm>
                  <a:off x="8876087" y="4785495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3AB6AFF-9764-4426-A4D0-F6C7E2316D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6087" y="4785495"/>
                  <a:ext cx="1380336" cy="73403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12A213-5583-4357-B339-4A9BA71435AF}"/>
                    </a:ext>
                  </a:extLst>
                </p:cNvPr>
                <p:cNvSpPr/>
                <p:nvPr/>
              </p:nvSpPr>
              <p:spPr>
                <a:xfrm>
                  <a:off x="7909268" y="3678803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12A213-5583-4357-B339-4A9BA7143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268" y="3678803"/>
                  <a:ext cx="1380336" cy="73403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96162A-D9A9-4B69-9131-8235A14A0BC5}"/>
                    </a:ext>
                  </a:extLst>
                </p:cNvPr>
                <p:cNvSpPr/>
                <p:nvPr/>
              </p:nvSpPr>
              <p:spPr>
                <a:xfrm>
                  <a:off x="7860970" y="2748723"/>
                  <a:ext cx="512530" cy="51253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96162A-D9A9-4B69-9131-8235A14A0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70" y="2748723"/>
                  <a:ext cx="512530" cy="5125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B7127B4-4EA9-49BC-881B-E19C3F92BDDA}"/>
                    </a:ext>
                  </a:extLst>
                </p:cNvPr>
                <p:cNvSpPr/>
                <p:nvPr/>
              </p:nvSpPr>
              <p:spPr>
                <a:xfrm>
                  <a:off x="8841142" y="2770321"/>
                  <a:ext cx="512530" cy="51253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B7127B4-4EA9-49BC-881B-E19C3F92B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1142" y="2770321"/>
                  <a:ext cx="512530" cy="5125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DB0B0D-C4A6-4C11-BA4A-C071462272A4}"/>
                </a:ext>
              </a:extLst>
            </p:cNvPr>
            <p:cNvCxnSpPr>
              <a:cxnSpLocks/>
              <a:stCxn id="13" idx="2"/>
              <a:endCxn id="12" idx="1"/>
            </p:cNvCxnSpPr>
            <p:nvPr/>
          </p:nvCxnSpPr>
          <p:spPr>
            <a:xfrm flipH="1">
              <a:off x="8111414" y="3261253"/>
              <a:ext cx="5821" cy="52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2A9C62-EA85-4A00-B88F-FCD6EEFD036C}"/>
                </a:ext>
              </a:extLst>
            </p:cNvPr>
            <p:cNvCxnSpPr>
              <a:cxnSpLocks/>
              <a:stCxn id="14" idx="2"/>
              <a:endCxn id="12" idx="7"/>
            </p:cNvCxnSpPr>
            <p:nvPr/>
          </p:nvCxnSpPr>
          <p:spPr>
            <a:xfrm flipH="1">
              <a:off x="9087458" y="3282851"/>
              <a:ext cx="9949" cy="503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7B82F8-9B79-4D2F-AF77-E4118AB10869}"/>
                </a:ext>
              </a:extLst>
            </p:cNvPr>
            <p:cNvCxnSpPr>
              <a:cxnSpLocks/>
              <a:stCxn id="12" idx="4"/>
              <a:endCxn id="11" idx="1"/>
            </p:cNvCxnSpPr>
            <p:nvPr/>
          </p:nvCxnSpPr>
          <p:spPr>
            <a:xfrm>
              <a:off x="8599436" y="4412838"/>
              <a:ext cx="478797" cy="480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A1992A-5CC2-4E2B-AAF0-A206FC78451B}"/>
                </a:ext>
              </a:extLst>
            </p:cNvPr>
            <p:cNvCxnSpPr>
              <a:cxnSpLocks/>
              <a:stCxn id="22" idx="4"/>
              <a:endCxn id="11" idx="7"/>
            </p:cNvCxnSpPr>
            <p:nvPr/>
          </p:nvCxnSpPr>
          <p:spPr>
            <a:xfrm flipH="1">
              <a:off x="10054277" y="4403723"/>
              <a:ext cx="523690" cy="489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D23F56-FAE7-4F07-A2EB-10E5EE3F4544}"/>
                </a:ext>
              </a:extLst>
            </p:cNvPr>
            <p:cNvSpPr/>
            <p:nvPr/>
          </p:nvSpPr>
          <p:spPr>
            <a:xfrm>
              <a:off x="8603560" y="4520335"/>
              <a:ext cx="1964699" cy="1354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99973E-431E-46E7-8711-C8EBB2A53B73}"/>
                    </a:ext>
                  </a:extLst>
                </p:cNvPr>
                <p:cNvSpPr txBox="1"/>
                <p:nvPr/>
              </p:nvSpPr>
              <p:spPr>
                <a:xfrm>
                  <a:off x="9649858" y="5566844"/>
                  <a:ext cx="9670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99973E-431E-46E7-8711-C8EBB2A53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858" y="5566844"/>
                  <a:ext cx="96706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0CF5C2-65B9-4D26-B9B7-933275243102}"/>
                  </a:ext>
                </a:extLst>
              </p:cNvPr>
              <p:cNvSpPr/>
              <p:nvPr/>
            </p:nvSpPr>
            <p:spPr>
              <a:xfrm>
                <a:off x="2397873" y="2467036"/>
                <a:ext cx="2114186" cy="7340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𝐼𝑛𝑣𝐺𝑎𝑚𝑚𝑎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0CF5C2-65B9-4D26-B9B7-933275243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873" y="2467036"/>
                <a:ext cx="2114186" cy="73403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1E0427-6BFE-4A04-BB96-75969790264C}"/>
              </a:ext>
            </a:extLst>
          </p:cNvPr>
          <p:cNvCxnSpPr>
            <a:stCxn id="22" idx="2"/>
            <a:endCxn id="12" idx="6"/>
          </p:cNvCxnSpPr>
          <p:nvPr/>
        </p:nvCxnSpPr>
        <p:spPr>
          <a:xfrm flipH="1">
            <a:off x="2166603" y="2834054"/>
            <a:ext cx="231270" cy="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E18DD6-8D3A-451F-9B43-B5AB9F8C24BF}"/>
                  </a:ext>
                </a:extLst>
              </p:cNvPr>
              <p:cNvSpPr/>
              <p:nvPr/>
            </p:nvSpPr>
            <p:spPr>
              <a:xfrm>
                <a:off x="2453735" y="1567669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E18DD6-8D3A-451F-9B43-B5AB9F8C2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735" y="1567669"/>
                <a:ext cx="512530" cy="5125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6DC2E2-6AD2-4FED-B261-E0C2DF46D648}"/>
                  </a:ext>
                </a:extLst>
              </p:cNvPr>
              <p:cNvSpPr/>
              <p:nvPr/>
            </p:nvSpPr>
            <p:spPr>
              <a:xfrm>
                <a:off x="3958763" y="1556400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6DC2E2-6AD2-4FED-B261-E0C2DF46D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63" y="1556400"/>
                <a:ext cx="512530" cy="5125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459B74-8C1A-41C0-85AD-E38EA90388A8}"/>
              </a:ext>
            </a:extLst>
          </p:cNvPr>
          <p:cNvCxnSpPr>
            <a:cxnSpLocks/>
            <a:stCxn id="25" idx="2"/>
            <a:endCxn id="22" idx="1"/>
          </p:cNvCxnSpPr>
          <p:nvPr/>
        </p:nvCxnSpPr>
        <p:spPr>
          <a:xfrm flipH="1">
            <a:off x="2707488" y="2080199"/>
            <a:ext cx="2512" cy="49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8A0201-38A2-4D68-B739-4C315578D887}"/>
              </a:ext>
            </a:extLst>
          </p:cNvPr>
          <p:cNvCxnSpPr>
            <a:stCxn id="26" idx="2"/>
            <a:endCxn id="22" idx="7"/>
          </p:cNvCxnSpPr>
          <p:nvPr/>
        </p:nvCxnSpPr>
        <p:spPr>
          <a:xfrm flipH="1">
            <a:off x="4202444" y="2068930"/>
            <a:ext cx="12584" cy="5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75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74727" y="57484"/>
            <a:ext cx="11232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Normal with Unknown Variance</a:t>
            </a:r>
            <a:r>
              <a:rPr lang="en-US" sz="48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 – PyMC3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ranklin Gothic Demi" panose="020B0703020102020204" pitchFamily="34" charset="0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8F34155-8DBB-4578-882F-8DBD7FC3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600200"/>
            <a:ext cx="10972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74727" y="57484"/>
            <a:ext cx="11232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Normal with Unknown Variance</a:t>
            </a:r>
            <a:r>
              <a:rPr lang="en-US" sz="48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 – PyMC3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ranklin Gothic Demi" panose="020B0703020102020204" pitchFamily="34" charset="0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F893FA-1C55-4C61-93E2-EF753AB9EBBF}"/>
              </a:ext>
            </a:extLst>
          </p:cNvPr>
          <p:cNvSpPr txBox="1">
            <a:spLocks/>
          </p:cNvSpPr>
          <p:nvPr/>
        </p:nvSpPr>
        <p:spPr>
          <a:xfrm>
            <a:off x="4846477" y="2088680"/>
            <a:ext cx="6851571" cy="36881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arviz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az</a:t>
            </a:r>
            <a:endParaRPr lang="en-US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np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pymc3 as pm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theano.tensor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tt</a:t>
            </a:r>
            <a:r>
              <a:rPr lang="en-US" alt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V = 10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np.random.randn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(100) + 5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pm.Model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 as model: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prior_sigma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pm.HalfCauchy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(“sigma”, beta = 1000)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prior_mu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pm.Normal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(“mu”, mu = 0, sigma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prior_sigma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/V)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obs_x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pm.Normal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obs_x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”, mu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prior_mu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sigma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prior_sigma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	observed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idata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pm.sample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(draws = 2000, tune = 1500,    		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return_inferencedata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True)</a:t>
            </a: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93B008-D9F0-4C83-8FAC-1BDA4CB5E01C}"/>
              </a:ext>
            </a:extLst>
          </p:cNvPr>
          <p:cNvGrpSpPr/>
          <p:nvPr/>
        </p:nvGrpSpPr>
        <p:grpSpPr>
          <a:xfrm>
            <a:off x="644782" y="2390580"/>
            <a:ext cx="2755948" cy="3125898"/>
            <a:chOff x="7860970" y="2748723"/>
            <a:chExt cx="2755948" cy="31258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3AB6AFF-9764-4426-A4D0-F6C7E2316D6B}"/>
                    </a:ext>
                  </a:extLst>
                </p:cNvPr>
                <p:cNvSpPr/>
                <p:nvPr/>
              </p:nvSpPr>
              <p:spPr>
                <a:xfrm>
                  <a:off x="8876087" y="4785495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3AB6AFF-9764-4426-A4D0-F6C7E2316D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6087" y="4785495"/>
                  <a:ext cx="1380336" cy="73403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12A213-5583-4357-B339-4A9BA71435AF}"/>
                    </a:ext>
                  </a:extLst>
                </p:cNvPr>
                <p:cNvSpPr/>
                <p:nvPr/>
              </p:nvSpPr>
              <p:spPr>
                <a:xfrm>
                  <a:off x="7909268" y="3678803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12A213-5583-4357-B339-4A9BA7143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268" y="3678803"/>
                  <a:ext cx="1380336" cy="73403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96162A-D9A9-4B69-9131-8235A14A0BC5}"/>
                    </a:ext>
                  </a:extLst>
                </p:cNvPr>
                <p:cNvSpPr/>
                <p:nvPr/>
              </p:nvSpPr>
              <p:spPr>
                <a:xfrm>
                  <a:off x="7860970" y="2748723"/>
                  <a:ext cx="512530" cy="51253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96162A-D9A9-4B69-9131-8235A14A0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70" y="2748723"/>
                  <a:ext cx="512530" cy="5125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B7127B4-4EA9-49BC-881B-E19C3F92BDDA}"/>
                    </a:ext>
                  </a:extLst>
                </p:cNvPr>
                <p:cNvSpPr/>
                <p:nvPr/>
              </p:nvSpPr>
              <p:spPr>
                <a:xfrm>
                  <a:off x="8841142" y="2770321"/>
                  <a:ext cx="512530" cy="51253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B7127B4-4EA9-49BC-881B-E19C3F92B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1142" y="2770321"/>
                  <a:ext cx="512530" cy="5125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DB0B0D-C4A6-4C11-BA4A-C071462272A4}"/>
                </a:ext>
              </a:extLst>
            </p:cNvPr>
            <p:cNvCxnSpPr>
              <a:cxnSpLocks/>
              <a:stCxn id="13" idx="2"/>
              <a:endCxn id="12" idx="1"/>
            </p:cNvCxnSpPr>
            <p:nvPr/>
          </p:nvCxnSpPr>
          <p:spPr>
            <a:xfrm flipH="1">
              <a:off x="8111414" y="3261253"/>
              <a:ext cx="5821" cy="52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2A9C62-EA85-4A00-B88F-FCD6EEFD036C}"/>
                </a:ext>
              </a:extLst>
            </p:cNvPr>
            <p:cNvCxnSpPr>
              <a:cxnSpLocks/>
              <a:stCxn id="14" idx="2"/>
              <a:endCxn id="12" idx="7"/>
            </p:cNvCxnSpPr>
            <p:nvPr/>
          </p:nvCxnSpPr>
          <p:spPr>
            <a:xfrm flipH="1">
              <a:off x="9087458" y="3282851"/>
              <a:ext cx="9949" cy="503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7B82F8-9B79-4D2F-AF77-E4118AB10869}"/>
                </a:ext>
              </a:extLst>
            </p:cNvPr>
            <p:cNvCxnSpPr>
              <a:cxnSpLocks/>
              <a:stCxn id="12" idx="4"/>
              <a:endCxn id="11" idx="1"/>
            </p:cNvCxnSpPr>
            <p:nvPr/>
          </p:nvCxnSpPr>
          <p:spPr>
            <a:xfrm>
              <a:off x="8599436" y="4412838"/>
              <a:ext cx="478797" cy="480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A1992A-5CC2-4E2B-AAF0-A206FC78451B}"/>
                </a:ext>
              </a:extLst>
            </p:cNvPr>
            <p:cNvCxnSpPr>
              <a:cxnSpLocks/>
              <a:stCxn id="22" idx="4"/>
              <a:endCxn id="11" idx="7"/>
            </p:cNvCxnSpPr>
            <p:nvPr/>
          </p:nvCxnSpPr>
          <p:spPr>
            <a:xfrm flipH="1">
              <a:off x="10054277" y="4403723"/>
              <a:ext cx="523690" cy="489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D23F56-FAE7-4F07-A2EB-10E5EE3F4544}"/>
                </a:ext>
              </a:extLst>
            </p:cNvPr>
            <p:cNvSpPr/>
            <p:nvPr/>
          </p:nvSpPr>
          <p:spPr>
            <a:xfrm>
              <a:off x="8603560" y="4520335"/>
              <a:ext cx="1964699" cy="1354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99973E-431E-46E7-8711-C8EBB2A53B73}"/>
                    </a:ext>
                  </a:extLst>
                </p:cNvPr>
                <p:cNvSpPr txBox="1"/>
                <p:nvPr/>
              </p:nvSpPr>
              <p:spPr>
                <a:xfrm>
                  <a:off x="9649858" y="5566844"/>
                  <a:ext cx="9670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99973E-431E-46E7-8711-C8EBB2A53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858" y="5566844"/>
                  <a:ext cx="96706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0CF5C2-65B9-4D26-B9B7-933275243102}"/>
                  </a:ext>
                </a:extLst>
              </p:cNvPr>
              <p:cNvSpPr/>
              <p:nvPr/>
            </p:nvSpPr>
            <p:spPr>
              <a:xfrm>
                <a:off x="2304686" y="3311545"/>
                <a:ext cx="2114186" cy="7340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𝐻𝑎𝑙𝑓𝐶𝑎𝑢𝑐h𝑦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0CF5C2-65B9-4D26-B9B7-933275243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686" y="3311545"/>
                <a:ext cx="2114186" cy="73403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1E0427-6BFE-4A04-BB96-75969790264C}"/>
              </a:ext>
            </a:extLst>
          </p:cNvPr>
          <p:cNvCxnSpPr>
            <a:stCxn id="22" idx="2"/>
            <a:endCxn id="12" idx="6"/>
          </p:cNvCxnSpPr>
          <p:nvPr/>
        </p:nvCxnSpPr>
        <p:spPr>
          <a:xfrm flipH="1">
            <a:off x="2073416" y="3678563"/>
            <a:ext cx="231270" cy="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E18DD6-8D3A-451F-9B43-B5AB9F8C24BF}"/>
                  </a:ext>
                </a:extLst>
              </p:cNvPr>
              <p:cNvSpPr/>
              <p:nvPr/>
            </p:nvSpPr>
            <p:spPr>
              <a:xfrm>
                <a:off x="2360548" y="2412178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E18DD6-8D3A-451F-9B43-B5AB9F8C2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548" y="2412178"/>
                <a:ext cx="512530" cy="5125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6DC2E2-6AD2-4FED-B261-E0C2DF46D648}"/>
                  </a:ext>
                </a:extLst>
              </p:cNvPr>
              <p:cNvSpPr/>
              <p:nvPr/>
            </p:nvSpPr>
            <p:spPr>
              <a:xfrm>
                <a:off x="3865576" y="2400909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6DC2E2-6AD2-4FED-B261-E0C2DF46D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576" y="2400909"/>
                <a:ext cx="512530" cy="5125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459B74-8C1A-41C0-85AD-E38EA90388A8}"/>
              </a:ext>
            </a:extLst>
          </p:cNvPr>
          <p:cNvCxnSpPr>
            <a:cxnSpLocks/>
            <a:stCxn id="25" idx="2"/>
            <a:endCxn id="22" idx="1"/>
          </p:cNvCxnSpPr>
          <p:nvPr/>
        </p:nvCxnSpPr>
        <p:spPr>
          <a:xfrm flipH="1">
            <a:off x="2614301" y="2924708"/>
            <a:ext cx="2512" cy="49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8A0201-38A2-4D68-B739-4C315578D887}"/>
              </a:ext>
            </a:extLst>
          </p:cNvPr>
          <p:cNvCxnSpPr>
            <a:stCxn id="26" idx="2"/>
            <a:endCxn id="22" idx="7"/>
          </p:cNvCxnSpPr>
          <p:nvPr/>
        </p:nvCxnSpPr>
        <p:spPr>
          <a:xfrm flipH="1">
            <a:off x="4109257" y="2913439"/>
            <a:ext cx="12584" cy="5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4D3F10-D314-42B3-8F0A-0F335A2B6F34}"/>
              </a:ext>
            </a:extLst>
          </p:cNvPr>
          <p:cNvSpPr txBox="1"/>
          <p:nvPr/>
        </p:nvSpPr>
        <p:spPr>
          <a:xfrm>
            <a:off x="2350067" y="1039751"/>
            <a:ext cx="7816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Book" panose="020B0503020102020204" pitchFamily="34" charset="0"/>
              </a:rPr>
              <a:t>Probabilistic Programming languages are useful </a:t>
            </a:r>
          </a:p>
          <a:p>
            <a:r>
              <a:rPr lang="en-US" sz="2800" dirty="0">
                <a:latin typeface="Franklin Gothic Book" panose="020B0503020102020204" pitchFamily="34" charset="0"/>
              </a:rPr>
              <a:t>because we can move away from conjugate priors!</a:t>
            </a:r>
          </a:p>
        </p:txBody>
      </p:sp>
    </p:spTree>
    <p:extLst>
      <p:ext uri="{BB962C8B-B14F-4D97-AF65-F5344CB8AC3E}">
        <p14:creationId xmlns:p14="http://schemas.microsoft.com/office/powerpoint/2010/main" val="228129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5" grpId="0" animBg="1"/>
      <p:bldP spid="26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741595" cy="49947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Book" panose="020B0503020102020204" pitchFamily="34" charset="0"/>
              </a:rPr>
              <a:t>Homework 1 Due Friday by 11:59pm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Franklin Gothic Book" panose="020B0503020102020204" pitchFamily="34" charset="0"/>
              </a:rPr>
              <a:t>Problem 2 will be given full credit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Franklin Gothic Book" panose="020B0503020102020204" pitchFamily="34" charset="0"/>
              </a:rPr>
              <a:t>Problem 7 is now extra credit</a:t>
            </a:r>
          </a:p>
          <a:p>
            <a:pPr marL="0" indent="0">
              <a:buNone/>
            </a:pPr>
            <a:r>
              <a:rPr lang="en-US" sz="3200" dirty="0">
                <a:latin typeface="Franklin Gothic Book" panose="020B0503020102020204" pitchFamily="34" charset="0"/>
              </a:rPr>
              <a:t>Project Proposal Also Due Friday</a:t>
            </a:r>
          </a:p>
          <a:p>
            <a:pPr lvl="1" indent="-457200"/>
            <a:r>
              <a:rPr lang="en-US" sz="2800" dirty="0">
                <a:latin typeface="Franklin Gothic Book" panose="020B0503020102020204" pitchFamily="34" charset="0"/>
              </a:rPr>
              <a:t>Turn in 1 per team, I’ll concatenate and mark for credit</a:t>
            </a:r>
          </a:p>
          <a:p>
            <a:pPr marL="0" indent="0">
              <a:buNone/>
            </a:pPr>
            <a:r>
              <a:rPr lang="en-US" sz="3200" dirty="0">
                <a:latin typeface="Franklin Gothic Book" panose="020B0503020102020204" pitchFamily="34" charset="0"/>
              </a:rPr>
              <a:t>Homework 2 now available</a:t>
            </a:r>
          </a:p>
          <a:p>
            <a:pPr lvl="1" indent="-457200"/>
            <a:r>
              <a:rPr lang="en-US" sz="2800" dirty="0">
                <a:latin typeface="Franklin Gothic Book" panose="020B0503020102020204" pitchFamily="34" charset="0"/>
              </a:rPr>
              <a:t>Classifying wine quality!</a:t>
            </a:r>
          </a:p>
          <a:p>
            <a:pPr marL="0" indent="0">
              <a:buNone/>
            </a:pPr>
            <a:r>
              <a:rPr lang="en-US" sz="3200" dirty="0">
                <a:latin typeface="Franklin Gothic Book" panose="020B0503020102020204" pitchFamily="34" charset="0"/>
              </a:rPr>
              <a:t>Various resources uploaded to Collab</a:t>
            </a:r>
          </a:p>
          <a:p>
            <a:pPr marL="0" indent="0">
              <a:buNone/>
            </a:pPr>
            <a:endParaRPr lang="en-US" sz="3200" dirty="0">
              <a:latin typeface="Franklin Gothic Book" panose="020B05030201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Franklin Gothic Book" panose="020B05030201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4988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Course Updates</a:t>
            </a:r>
          </a:p>
        </p:txBody>
      </p:sp>
    </p:spTree>
    <p:extLst>
      <p:ext uri="{BB962C8B-B14F-4D97-AF65-F5344CB8AC3E}">
        <p14:creationId xmlns:p14="http://schemas.microsoft.com/office/powerpoint/2010/main" val="36358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74727" y="57484"/>
            <a:ext cx="11232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Normal with Unknown Variance</a:t>
            </a:r>
            <a:r>
              <a:rPr lang="en-US" sz="48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 – PyMC3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ranklin Gothic Demi" panose="020B0703020102020204" pitchFamily="34" charset="0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39D943A-945D-457A-AB65-955B95866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600200"/>
            <a:ext cx="10972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74727" y="57484"/>
            <a:ext cx="6013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Regression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F893FA-1C55-4C61-93E2-EF753AB9EBBF}"/>
              </a:ext>
            </a:extLst>
          </p:cNvPr>
          <p:cNvSpPr txBox="1">
            <a:spLocks/>
          </p:cNvSpPr>
          <p:nvPr/>
        </p:nvSpPr>
        <p:spPr>
          <a:xfrm>
            <a:off x="5251094" y="1112300"/>
            <a:ext cx="6767724" cy="4653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arviz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az</a:t>
            </a:r>
            <a:endParaRPr lang="en-US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np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pymc3 as pm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theano.tensor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tt</a:t>
            </a:r>
            <a:r>
              <a:rPr lang="en-US" alt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V = 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dat_X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np.reshape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np.random.randn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(1000), (100,10))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true_beta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(10)+1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np.matmul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dat_X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true_beta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np.random.randn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(100)*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np.sqrt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(.5)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pm.Model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 as model: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error_dist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pm.HalfCauchy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('error', beta = 1000)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prior_sigma_chol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corr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sigma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pm.LKJCholeskyCov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('sigma’,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	eta = 1,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sd_dist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pm.Exponential.dist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(1), n = 10, 	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compute_corr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= True)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prior_beta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pm.MvNormal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('mu', mu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np.repeat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(0,10),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chol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	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prior_sigma_chol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shape = 10)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t.printing.Print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(pm.math.dot(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dat_X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prior_beta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obs_x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pm.Normal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obs_y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', mu = pm.math.dot(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dat_X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	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prior_beta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), sigma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error_dist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observed = y)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idata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pm.sample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(draws = 2000, tune = 1500, 	</a:t>
            </a:r>
            <a:r>
              <a:rPr lang="en-US" alt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return_inferencedata</a:t>
            </a:r>
            <a:r>
              <a: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 True)</a:t>
            </a: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D31FF2-AF69-4352-9E39-3FE608A22A7E}"/>
              </a:ext>
            </a:extLst>
          </p:cNvPr>
          <p:cNvGrpSpPr/>
          <p:nvPr/>
        </p:nvGrpSpPr>
        <p:grpSpPr>
          <a:xfrm>
            <a:off x="248735" y="1706998"/>
            <a:ext cx="2755948" cy="3125898"/>
            <a:chOff x="7860970" y="2748723"/>
            <a:chExt cx="2755948" cy="3125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3675743-5622-49D3-A0A7-866809520E2D}"/>
                    </a:ext>
                  </a:extLst>
                </p:cNvPr>
                <p:cNvSpPr/>
                <p:nvPr/>
              </p:nvSpPr>
              <p:spPr>
                <a:xfrm>
                  <a:off x="8876087" y="4785495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3675743-5622-49D3-A0A7-866809520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6087" y="4785495"/>
                  <a:ext cx="1380336" cy="73403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3E202A2-BC7D-4825-884D-16CB58A3D5B2}"/>
                    </a:ext>
                  </a:extLst>
                </p:cNvPr>
                <p:cNvSpPr/>
                <p:nvPr/>
              </p:nvSpPr>
              <p:spPr>
                <a:xfrm>
                  <a:off x="7909268" y="3678803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3E202A2-BC7D-4825-884D-16CB58A3D5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268" y="3678803"/>
                  <a:ext cx="1380336" cy="734035"/>
                </a:xfrm>
                <a:prstGeom prst="ellipse">
                  <a:avLst/>
                </a:prstGeom>
                <a:blipFill>
                  <a:blip r:embed="rId4"/>
                  <a:stretch>
                    <a:fillRect l="-43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0968F86-2B7E-4E6E-AA3A-BE253BAFCE9B}"/>
                    </a:ext>
                  </a:extLst>
                </p:cNvPr>
                <p:cNvSpPr/>
                <p:nvPr/>
              </p:nvSpPr>
              <p:spPr>
                <a:xfrm>
                  <a:off x="7860970" y="2748723"/>
                  <a:ext cx="512530" cy="51253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0968F86-2B7E-4E6E-AA3A-BE253BAFCE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70" y="2748723"/>
                  <a:ext cx="512530" cy="5125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8DB4F6-6820-41DE-A33C-37DDFDFE2A02}"/>
                </a:ext>
              </a:extLst>
            </p:cNvPr>
            <p:cNvCxnSpPr>
              <a:cxnSpLocks/>
              <a:stCxn id="32" idx="2"/>
              <a:endCxn id="31" idx="1"/>
            </p:cNvCxnSpPr>
            <p:nvPr/>
          </p:nvCxnSpPr>
          <p:spPr>
            <a:xfrm flipH="1">
              <a:off x="8111414" y="3261253"/>
              <a:ext cx="5821" cy="52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B6B464-32AC-4860-88B9-9A98C4C15391}"/>
                </a:ext>
              </a:extLst>
            </p:cNvPr>
            <p:cNvCxnSpPr>
              <a:cxnSpLocks/>
              <a:stCxn id="31" idx="4"/>
              <a:endCxn id="29" idx="1"/>
            </p:cNvCxnSpPr>
            <p:nvPr/>
          </p:nvCxnSpPr>
          <p:spPr>
            <a:xfrm>
              <a:off x="8599436" y="4412838"/>
              <a:ext cx="478797" cy="480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59A116D-087C-472F-BA01-53DC21AB6EE0}"/>
                </a:ext>
              </a:extLst>
            </p:cNvPr>
            <p:cNvCxnSpPr>
              <a:cxnSpLocks/>
              <a:stCxn id="40" idx="4"/>
              <a:endCxn id="29" idx="7"/>
            </p:cNvCxnSpPr>
            <p:nvPr/>
          </p:nvCxnSpPr>
          <p:spPr>
            <a:xfrm flipH="1">
              <a:off x="10054277" y="4403723"/>
              <a:ext cx="523690" cy="489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3CEABD-F617-41C5-BDC5-64544CCC508D}"/>
                </a:ext>
              </a:extLst>
            </p:cNvPr>
            <p:cNvSpPr/>
            <p:nvPr/>
          </p:nvSpPr>
          <p:spPr>
            <a:xfrm>
              <a:off x="8603560" y="4520335"/>
              <a:ext cx="1964699" cy="1354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CE126C9-E9A7-42E1-AD2C-A80CF83053C6}"/>
                    </a:ext>
                  </a:extLst>
                </p:cNvPr>
                <p:cNvSpPr txBox="1"/>
                <p:nvPr/>
              </p:nvSpPr>
              <p:spPr>
                <a:xfrm>
                  <a:off x="9649858" y="5566844"/>
                  <a:ext cx="9670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CE126C9-E9A7-42E1-AD2C-A80CF8305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858" y="5566844"/>
                  <a:ext cx="96706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E450FAC-0030-4867-B467-A5B4360405AB}"/>
                  </a:ext>
                </a:extLst>
              </p:cNvPr>
              <p:cNvSpPr/>
              <p:nvPr/>
            </p:nvSpPr>
            <p:spPr>
              <a:xfrm>
                <a:off x="1908639" y="2627963"/>
                <a:ext cx="2114186" cy="7340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𝐿𝐾𝐽𝐶h𝑜𝑙𝑒𝑠𝑘𝑦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E450FAC-0030-4867-B467-A5B436040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39" y="2627963"/>
                <a:ext cx="2114186" cy="73403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4B516D-7141-460F-B6D2-4E92E3633353}"/>
              </a:ext>
            </a:extLst>
          </p:cNvPr>
          <p:cNvCxnSpPr>
            <a:stCxn id="40" idx="2"/>
            <a:endCxn id="31" idx="6"/>
          </p:cNvCxnSpPr>
          <p:nvPr/>
        </p:nvCxnSpPr>
        <p:spPr>
          <a:xfrm flipH="1">
            <a:off x="1677369" y="2994981"/>
            <a:ext cx="231270" cy="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5536604-7940-4757-B80A-CEC0606883D5}"/>
                  </a:ext>
                </a:extLst>
              </p:cNvPr>
              <p:cNvSpPr/>
              <p:nvPr/>
            </p:nvSpPr>
            <p:spPr>
              <a:xfrm>
                <a:off x="3469529" y="1717327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5536604-7940-4757-B80A-CEC060688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29" y="1717327"/>
                <a:ext cx="512530" cy="5125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890612-1090-495B-BFF7-9AB8A5BF99C1}"/>
              </a:ext>
            </a:extLst>
          </p:cNvPr>
          <p:cNvCxnSpPr>
            <a:stCxn id="43" idx="2"/>
            <a:endCxn id="40" idx="7"/>
          </p:cNvCxnSpPr>
          <p:nvPr/>
        </p:nvCxnSpPr>
        <p:spPr>
          <a:xfrm flipH="1">
            <a:off x="3713210" y="2229857"/>
            <a:ext cx="12584" cy="50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E96712-3D3E-45B6-8822-81D2A45A2079}"/>
                  </a:ext>
                </a:extLst>
              </p:cNvPr>
              <p:cNvSpPr txBox="1"/>
              <p:nvPr/>
            </p:nvSpPr>
            <p:spPr>
              <a:xfrm>
                <a:off x="58243" y="5764842"/>
                <a:ext cx="94412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 that LKJ Cholesky refers to a distribution over covariance matrices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causes that distribution to be uniform.)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E96712-3D3E-45B6-8822-81D2A45A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" y="5764842"/>
                <a:ext cx="9441239" cy="307777"/>
              </a:xfrm>
              <a:prstGeom prst="rect">
                <a:avLst/>
              </a:prstGeom>
              <a:blipFill>
                <a:blip r:embed="rId9"/>
                <a:stretch>
                  <a:fillRect l="-19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3B66A8E-A109-4BCA-9561-435FBAA1D596}"/>
                  </a:ext>
                </a:extLst>
              </p:cNvPr>
              <p:cNvSpPr/>
              <p:nvPr/>
            </p:nvSpPr>
            <p:spPr>
              <a:xfrm>
                <a:off x="3055284" y="3743769"/>
                <a:ext cx="2114186" cy="7340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𝐻𝑎𝑙𝑓𝐶𝑎𝑢𝑐h𝑦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3B66A8E-A109-4BCA-9561-435FBAA1D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284" y="3743769"/>
                <a:ext cx="2114186" cy="73403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31D420-895E-478E-8D1B-468CA8E45B4D}"/>
                  </a:ext>
                </a:extLst>
              </p:cNvPr>
              <p:cNvSpPr/>
              <p:nvPr/>
            </p:nvSpPr>
            <p:spPr>
              <a:xfrm>
                <a:off x="4612774" y="2901070"/>
                <a:ext cx="512530" cy="51253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31D420-895E-478E-8D1B-468CA8E4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774" y="2901070"/>
                <a:ext cx="512530" cy="5125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020A6A5-A7E8-4B8B-9261-01375189C124}"/>
              </a:ext>
            </a:extLst>
          </p:cNvPr>
          <p:cNvCxnSpPr>
            <a:stCxn id="46" idx="2"/>
            <a:endCxn id="29" idx="6"/>
          </p:cNvCxnSpPr>
          <p:nvPr/>
        </p:nvCxnSpPr>
        <p:spPr>
          <a:xfrm flipH="1">
            <a:off x="2644188" y="4110787"/>
            <a:ext cx="4110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60BDC04-A7CB-427A-9BFD-DAD8579988D4}"/>
              </a:ext>
            </a:extLst>
          </p:cNvPr>
          <p:cNvCxnSpPr>
            <a:stCxn id="47" idx="2"/>
            <a:endCxn id="46" idx="7"/>
          </p:cNvCxnSpPr>
          <p:nvPr/>
        </p:nvCxnSpPr>
        <p:spPr>
          <a:xfrm flipH="1">
            <a:off x="4859855" y="3413600"/>
            <a:ext cx="9184" cy="437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2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 animBg="1"/>
      <p:bldP spid="43" grpId="0" animBg="1"/>
      <p:bldP spid="15" grpId="0"/>
      <p:bldP spid="46" grpId="0" animBg="1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74727" y="57484"/>
            <a:ext cx="6013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Regression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87CEB1DE-B800-41B3-80FB-E7D2022EE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02" y="1055493"/>
            <a:ext cx="6100551" cy="5083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F48185-C4B8-4E41-920C-3C8DFDDFD269}"/>
                  </a:ext>
                </a:extLst>
              </p:cNvPr>
              <p:cNvSpPr txBox="1"/>
              <p:nvPr/>
            </p:nvSpPr>
            <p:spPr>
              <a:xfrm>
                <a:off x="6610472" y="1386161"/>
                <a:ext cx="37407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These are exactly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values I want to see.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F48185-C4B8-4E41-920C-3C8DFDDFD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472" y="1386161"/>
                <a:ext cx="3740768" cy="307777"/>
              </a:xfrm>
              <a:prstGeom prst="rect">
                <a:avLst/>
              </a:prstGeom>
              <a:blipFill>
                <a:blip r:embed="rId5"/>
                <a:stretch>
                  <a:fillRect l="-489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8282EBF-392A-4D7B-A042-45CB0DD9125D}"/>
                  </a:ext>
                </a:extLst>
              </p:cNvPr>
              <p:cNvSpPr txBox="1"/>
              <p:nvPr/>
            </p:nvSpPr>
            <p:spPr>
              <a:xfrm>
                <a:off x="6610472" y="2470433"/>
                <a:ext cx="3773469" cy="33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.5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=.707</m:t>
                    </m:r>
                  </m:oMath>
                </a14:m>
                <a:r>
                  <a:rPr lang="en-US" dirty="0"/>
                  <a:t>, which is the error variance I want.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8282EBF-392A-4D7B-A042-45CB0DD9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472" y="2470433"/>
                <a:ext cx="3773469" cy="330219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011ED5F-A057-4CD1-97AC-A19799DCFEEC}"/>
                  </a:ext>
                </a:extLst>
              </p:cNvPr>
              <p:cNvSpPr txBox="1"/>
              <p:nvPr/>
            </p:nvSpPr>
            <p:spPr>
              <a:xfrm>
                <a:off x="6577771" y="3432279"/>
                <a:ext cx="50465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Spike at 0 means that a degree of sparsity was enforced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011ED5F-A057-4CD1-97AC-A19799DCF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771" y="3432279"/>
                <a:ext cx="5046574" cy="307777"/>
              </a:xfrm>
              <a:prstGeom prst="rect">
                <a:avLst/>
              </a:prstGeom>
              <a:blipFill>
                <a:blip r:embed="rId7"/>
                <a:stretch>
                  <a:fillRect l="-362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D19E80-00F3-4F56-8AD6-85CA7BA1357C}"/>
                  </a:ext>
                </a:extLst>
              </p:cNvPr>
              <p:cNvSpPr txBox="1"/>
              <p:nvPr/>
            </p:nvSpPr>
            <p:spPr>
              <a:xfrm>
                <a:off x="6660280" y="4443861"/>
                <a:ext cx="46560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Yes, this makes sense.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s have larger variances.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D19E80-00F3-4F56-8AD6-85CA7BA13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80" y="4443861"/>
                <a:ext cx="4656083" cy="307777"/>
              </a:xfrm>
              <a:prstGeom prst="rect">
                <a:avLst/>
              </a:prstGeom>
              <a:blipFill>
                <a:blip r:embed="rId8"/>
                <a:stretch>
                  <a:fillRect l="-39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D92D9C-3DE6-4156-BDC2-A197225C3B59}"/>
                  </a:ext>
                </a:extLst>
              </p:cNvPr>
              <p:cNvSpPr txBox="1"/>
              <p:nvPr/>
            </p:nvSpPr>
            <p:spPr>
              <a:xfrm>
                <a:off x="6660280" y="5455443"/>
                <a:ext cx="37920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correlations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s were close to 0…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D92D9C-3DE6-4156-BDC2-A197225C3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80" y="5455443"/>
                <a:ext cx="3792064" cy="307777"/>
              </a:xfrm>
              <a:prstGeom prst="rect">
                <a:avLst/>
              </a:prstGeom>
              <a:blipFill>
                <a:blip r:embed="rId9"/>
                <a:stretch>
                  <a:fillRect l="-482" t="-4000" r="-3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01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74727" y="57484"/>
            <a:ext cx="6308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Summary + Next Steps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4BD02BD-2EF4-4A4B-9B1D-BB4D36D77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200" y="1027454"/>
            <a:ext cx="11817308" cy="4994773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latin typeface="Franklin Gothic Book" panose="020B0503020102020204" pitchFamily="34" charset="0"/>
              </a:rPr>
              <a:t>There it is… that’s the course…</a:t>
            </a:r>
            <a:r>
              <a:rPr lang="en-US" dirty="0">
                <a:latin typeface="Franklin Gothic Book" panose="020B0503020102020204" pitchFamily="34" charset="0"/>
              </a:rPr>
              <a:t> You can put together any model: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First draw it out as a graph of conceptual dependencies,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Assign distributions and functional relations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Write it up in PyMC3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Honestly, you don’t even need to be that knowledgeable about statistical theory… Bayesian estimators just work.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Well… </a:t>
            </a:r>
          </a:p>
          <a:p>
            <a:pPr lvl="1" indent="-457200"/>
            <a:r>
              <a:rPr lang="en-US" sz="1800" dirty="0">
                <a:latin typeface="Franklin Gothic Book" panose="020B0503020102020204" pitchFamily="34" charset="0"/>
              </a:rPr>
              <a:t>If the model is intelligible (I do also mean identifiable, it’s quite hard to tell sometimes)</a:t>
            </a:r>
          </a:p>
          <a:p>
            <a:pPr lvl="1" indent="-457200"/>
            <a:r>
              <a:rPr lang="en-US" sz="1800" dirty="0">
                <a:latin typeface="Franklin Gothic Book" panose="020B0503020102020204" pitchFamily="34" charset="0"/>
              </a:rPr>
              <a:t>If the model is parameterized well (the forbidden art of matrix factorization is a strength here…)</a:t>
            </a:r>
          </a:p>
          <a:p>
            <a:pPr lvl="1" indent="-457200"/>
            <a:r>
              <a:rPr lang="en-US" sz="1800" dirty="0">
                <a:latin typeface="Franklin Gothic Book" panose="020B0503020102020204" pitchFamily="34" charset="0"/>
              </a:rPr>
              <a:t>If the priors are specified well (oh yes, we will use priors to stabilize estimation)</a:t>
            </a:r>
          </a:p>
          <a:p>
            <a:pPr lvl="1" indent="-457200"/>
            <a:r>
              <a:rPr lang="en-US" sz="1800" dirty="0">
                <a:latin typeface="Franklin Gothic Book" panose="020B0503020102020204" pitchFamily="34" charset="0"/>
              </a:rPr>
              <a:t>If the estimator is chosen correctly (at least half the fun)</a:t>
            </a:r>
          </a:p>
          <a:p>
            <a:pPr lvl="1" indent="-457200"/>
            <a:r>
              <a:rPr lang="en-US" sz="1800" dirty="0">
                <a:latin typeface="Franklin Gothic Book" panose="020B0503020102020204" pitchFamily="34" charset="0"/>
              </a:rPr>
              <a:t>If math lets you (I hope you know a lot about machine precision and floating point numbers, you’ll need it!)</a:t>
            </a:r>
          </a:p>
          <a:p>
            <a:pPr lvl="1" indent="-457200"/>
            <a:endParaRPr lang="en-US" sz="18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9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74727" y="57484"/>
            <a:ext cx="3111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C4BD02BD-2EF4-4A4B-9B1D-BB4D36D77C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200" y="1027454"/>
                <a:ext cx="11817308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dirty="0">
                    <a:latin typeface="Franklin Gothic Book" panose="020B0503020102020204" pitchFamily="34" charset="0"/>
                  </a:rPr>
                  <a:t>Estimators – </a:t>
                </a:r>
                <a:r>
                  <a:rPr lang="en-US" dirty="0">
                    <a:latin typeface="Franklin Gothic Book" panose="020B0503020102020204" pitchFamily="34" charset="0"/>
                  </a:rPr>
                  <a:t>First you crawl, then you walk, then you gradient descend.</a:t>
                </a:r>
              </a:p>
              <a:p>
                <a:pPr marL="800100" lvl="1" indent="-342900"/>
                <a:r>
                  <a:rPr lang="en-US" dirty="0">
                    <a:latin typeface="Franklin Gothic Book" panose="020B0503020102020204" pitchFamily="34" charset="0"/>
                  </a:rPr>
                  <a:t>Week 5 – Samplers, a Bayes’ first estimator</a:t>
                </a:r>
              </a:p>
              <a:p>
                <a:pPr marL="1257300" lvl="2" indent="-342900"/>
                <a:r>
                  <a:rPr lang="en-US" dirty="0">
                    <a:latin typeface="Franklin Gothic Book" panose="020B0503020102020204" pitchFamily="34" charset="0"/>
                  </a:rPr>
                  <a:t>Gibbs sampling – For when you are very lucky and have conditionally proper posteriors</a:t>
                </a:r>
              </a:p>
              <a:p>
                <a:pPr marL="1257300" lvl="2" indent="-342900"/>
                <a:r>
                  <a:rPr lang="en-US" dirty="0">
                    <a:latin typeface="Franklin Gothic Book" panose="020B0503020102020204" pitchFamily="34" charset="0"/>
                  </a:rPr>
                  <a:t>Metropolis/Metropolis-Hastings – Guaranteed to get you a posterior (as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)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Week 6 – Sampling from categorical distributions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It is by far the </a:t>
                </a:r>
                <a:r>
                  <a:rPr lang="en-US" dirty="0" err="1">
                    <a:latin typeface="Franklin Gothic Book" panose="020B0503020102020204" pitchFamily="34" charset="0"/>
                  </a:rPr>
                  <a:t>trickest</a:t>
                </a:r>
                <a:r>
                  <a:rPr lang="en-US" dirty="0">
                    <a:latin typeface="Franklin Gothic Book" panose="020B0503020102020204" pitchFamily="34" charset="0"/>
                  </a:rPr>
                  <a:t> issue I’ve encountered.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The phrase “combinatoric nightmare” comes to mind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Week 7 – Bayesian Model Averaging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Instead of 1 model… why not just fit all of them?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This is a big space for data science, it benefits from large scale parallel computation</a:t>
                </a:r>
              </a:p>
              <a:p>
                <a:pPr marL="0" indent="0">
                  <a:buNone/>
                </a:pPr>
                <a:r>
                  <a:rPr lang="en-US" b="1" i="1" dirty="0">
                    <a:latin typeface="Franklin Gothic Book" panose="020B0503020102020204" pitchFamily="34" charset="0"/>
                  </a:rPr>
                  <a:t>Beyond – </a:t>
                </a:r>
                <a:r>
                  <a:rPr lang="en-US" dirty="0">
                    <a:latin typeface="Franklin Gothic Book" panose="020B0503020102020204" pitchFamily="34" charset="0"/>
                  </a:rPr>
                  <a:t>Cheating math with variational estimators, mixing it up with mixture models and more…</a:t>
                </a: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C4BD02BD-2EF4-4A4B-9B1D-BB4D36D77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200" y="1027454"/>
                <a:ext cx="11817308" cy="4994773"/>
              </a:xfrm>
              <a:blipFill>
                <a:blip r:embed="rId3"/>
                <a:stretch>
                  <a:fillRect l="-1084" r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2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8121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Dirichlet Mixture Model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473B475-6211-4A9C-A02D-7FFB79A4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5468773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Documents have 1 topic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The probability of a word depends only on the topic of the document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Appropriate for short texts or documents meant to have 1 main topic (news articles?)</a:t>
            </a:r>
          </a:p>
          <a:p>
            <a:pPr lvl="1" indent="-457200"/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What are the inferential differences between DMMs and </a:t>
            </a:r>
            <a:r>
              <a:rPr lang="en-US" dirty="0" err="1">
                <a:latin typeface="Franklin Gothic Book" panose="020B0503020102020204" pitchFamily="34" charset="0"/>
              </a:rPr>
              <a:t>LDirA</a:t>
            </a:r>
            <a:r>
              <a:rPr lang="en-US" dirty="0">
                <a:latin typeface="Franklin Gothic Book" panose="020B0503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0B9EFE0-B1BD-4F5B-82AF-C3042C6DE599}"/>
                  </a:ext>
                </a:extLst>
              </p:cNvPr>
              <p:cNvSpPr/>
              <p:nvPr/>
            </p:nvSpPr>
            <p:spPr>
              <a:xfrm>
                <a:off x="9947653" y="3607095"/>
                <a:ext cx="1530206" cy="8133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𝑴𝒖𝑵𝒐𝒎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0B9EFE0-B1BD-4F5B-82AF-C3042C6DE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653" y="3607095"/>
                <a:ext cx="1530206" cy="813391"/>
              </a:xfrm>
              <a:prstGeom prst="ellipse">
                <a:avLst/>
              </a:prstGeom>
              <a:blipFill>
                <a:blip r:embed="rId3"/>
                <a:stretch>
                  <a:fillRect r="-3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696EF9-FB88-4B2B-8B7E-24081171DE2F}"/>
                  </a:ext>
                </a:extLst>
              </p:cNvPr>
              <p:cNvSpPr/>
              <p:nvPr/>
            </p:nvSpPr>
            <p:spPr>
              <a:xfrm>
                <a:off x="8110615" y="3605307"/>
                <a:ext cx="1248999" cy="8133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𝐶𝑎𝑡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9696EF9-FB88-4B2B-8B7E-24081171D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15" y="3605307"/>
                <a:ext cx="1248999" cy="8133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91C238D-1DAA-448A-B207-8132E3C174BD}"/>
                  </a:ext>
                </a:extLst>
              </p:cNvPr>
              <p:cNvSpPr/>
              <p:nvPr/>
            </p:nvSpPr>
            <p:spPr>
              <a:xfrm>
                <a:off x="6019317" y="3607098"/>
                <a:ext cx="1542210" cy="8133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𝐷𝑖𝑟𝑖𝑐h𝑙𝑒𝑡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91C238D-1DAA-448A-B207-8132E3C17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317" y="3607098"/>
                <a:ext cx="1542210" cy="81339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A74964-060C-458A-B28D-D98023A95A55}"/>
                  </a:ext>
                </a:extLst>
              </p:cNvPr>
              <p:cNvSpPr/>
              <p:nvPr/>
            </p:nvSpPr>
            <p:spPr>
              <a:xfrm>
                <a:off x="9872473" y="1749054"/>
                <a:ext cx="1675274" cy="8133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𝐷𝑖𝑟𝑖𝑐h𝑙𝑒𝑡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A74964-060C-458A-B28D-D98023A95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473" y="1749054"/>
                <a:ext cx="1675274" cy="81339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3691E9-E3AD-416A-A558-C3B9791E6953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9359614" y="4012003"/>
            <a:ext cx="547576" cy="1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8DCD03-FA2D-4E36-B863-881FEA2C0E2D}"/>
              </a:ext>
            </a:extLst>
          </p:cNvPr>
          <p:cNvCxnSpPr>
            <a:cxnSpLocks/>
          </p:cNvCxnSpPr>
          <p:nvPr/>
        </p:nvCxnSpPr>
        <p:spPr>
          <a:xfrm>
            <a:off x="9893606" y="3910726"/>
            <a:ext cx="0" cy="221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9419326-8CB7-4EC6-85AB-752C1BCC6E0D}"/>
                  </a:ext>
                </a:extLst>
              </p:cNvPr>
              <p:cNvSpPr/>
              <p:nvPr/>
            </p:nvSpPr>
            <p:spPr>
              <a:xfrm>
                <a:off x="6434483" y="1837292"/>
                <a:ext cx="707065" cy="66985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9419326-8CB7-4EC6-85AB-752C1BCC6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83" y="1837292"/>
                <a:ext cx="707065" cy="66985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C52362-061A-443C-B4FF-753EB67878AC}"/>
                  </a:ext>
                </a:extLst>
              </p:cNvPr>
              <p:cNvSpPr/>
              <p:nvPr/>
            </p:nvSpPr>
            <p:spPr>
              <a:xfrm>
                <a:off x="8514436" y="1816022"/>
                <a:ext cx="707065" cy="669851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C52362-061A-443C-B4FF-753EB6787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436" y="1816022"/>
                <a:ext cx="707065" cy="66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6F4B2DA2-E466-4BB7-B545-6DBFAC2B9698}"/>
              </a:ext>
            </a:extLst>
          </p:cNvPr>
          <p:cNvSpPr/>
          <p:nvPr/>
        </p:nvSpPr>
        <p:spPr>
          <a:xfrm>
            <a:off x="9617934" y="1612244"/>
            <a:ext cx="2184991" cy="130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D52DFA-6481-4FFF-883B-B8C60DB579BC}"/>
              </a:ext>
            </a:extLst>
          </p:cNvPr>
          <p:cNvSpPr/>
          <p:nvPr/>
        </p:nvSpPr>
        <p:spPr>
          <a:xfrm>
            <a:off x="7936593" y="3097287"/>
            <a:ext cx="3791127" cy="2141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D2849E-2AFC-4AAA-B78E-DEA9DFC6DBCE}"/>
                  </a:ext>
                </a:extLst>
              </p:cNvPr>
              <p:cNvSpPr txBox="1"/>
              <p:nvPr/>
            </p:nvSpPr>
            <p:spPr>
              <a:xfrm>
                <a:off x="10567148" y="4880902"/>
                <a:ext cx="9970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D2849E-2AFC-4AAA-B78E-DEA9DFC6D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148" y="4880902"/>
                <a:ext cx="997068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8D9178-1A97-488A-BCA9-23DA0893C3E2}"/>
                  </a:ext>
                </a:extLst>
              </p:cNvPr>
              <p:cNvSpPr txBox="1"/>
              <p:nvPr/>
            </p:nvSpPr>
            <p:spPr>
              <a:xfrm>
                <a:off x="7936594" y="4255985"/>
                <a:ext cx="3648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8D9178-1A97-488A-BCA9-23DA0893C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94" y="4255985"/>
                <a:ext cx="364843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5DAE38-5A27-43E7-AD52-068EFF35F0C8}"/>
                  </a:ext>
                </a:extLst>
              </p:cNvPr>
              <p:cNvSpPr txBox="1"/>
              <p:nvPr/>
            </p:nvSpPr>
            <p:spPr>
              <a:xfrm>
                <a:off x="9617935" y="2364208"/>
                <a:ext cx="536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5DAE38-5A27-43E7-AD52-068EFF35F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935" y="2364208"/>
                <a:ext cx="536301" cy="307777"/>
              </a:xfrm>
              <a:prstGeom prst="rect">
                <a:avLst/>
              </a:prstGeom>
              <a:blipFill>
                <a:blip r:embed="rId2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0F97DF-DB34-4467-99C5-58B06D38AE13}"/>
                  </a:ext>
                </a:extLst>
              </p:cNvPr>
              <p:cNvSpPr txBox="1"/>
              <p:nvPr/>
            </p:nvSpPr>
            <p:spPr>
              <a:xfrm>
                <a:off x="10759311" y="2600447"/>
                <a:ext cx="11015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0F97DF-DB34-4467-99C5-58B06D38A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311" y="2600447"/>
                <a:ext cx="1101520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763DFA-C48F-4231-A1B8-00608F2F28B8}"/>
                  </a:ext>
                </a:extLst>
              </p:cNvPr>
              <p:cNvSpPr txBox="1"/>
              <p:nvPr/>
            </p:nvSpPr>
            <p:spPr>
              <a:xfrm>
                <a:off x="5851504" y="4270549"/>
                <a:ext cx="4443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763DFA-C48F-4231-A1B8-00608F2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504" y="4270549"/>
                <a:ext cx="444352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6F2214-450B-4C38-A5C7-52CFF012A162}"/>
              </a:ext>
            </a:extLst>
          </p:cNvPr>
          <p:cNvCxnSpPr>
            <a:cxnSpLocks/>
            <a:stCxn id="26" idx="2"/>
            <a:endCxn id="22" idx="0"/>
          </p:cNvCxnSpPr>
          <p:nvPr/>
        </p:nvCxnSpPr>
        <p:spPr>
          <a:xfrm>
            <a:off x="6788016" y="2507143"/>
            <a:ext cx="2406" cy="10999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B940CD-4943-4EE2-82D3-11DA517CD8AB}"/>
              </a:ext>
            </a:extLst>
          </p:cNvPr>
          <p:cNvCxnSpPr>
            <a:cxnSpLocks/>
            <a:stCxn id="30" idx="3"/>
            <a:endCxn id="23" idx="2"/>
          </p:cNvCxnSpPr>
          <p:nvPr/>
        </p:nvCxnSpPr>
        <p:spPr>
          <a:xfrm>
            <a:off x="9221501" y="2150948"/>
            <a:ext cx="650972" cy="4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6D620DF-95B5-4571-AE1E-4A2B4633873F}"/>
              </a:ext>
            </a:extLst>
          </p:cNvPr>
          <p:cNvCxnSpPr>
            <a:cxnSpLocks/>
            <a:stCxn id="23" idx="4"/>
            <a:endCxn id="10" idx="0"/>
          </p:cNvCxnSpPr>
          <p:nvPr/>
        </p:nvCxnSpPr>
        <p:spPr>
          <a:xfrm>
            <a:off x="10710110" y="2562445"/>
            <a:ext cx="2646" cy="1044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0064E1-305A-40AF-B6FC-3BA7CF3FA6AD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 flipV="1">
            <a:off x="7561527" y="4012003"/>
            <a:ext cx="549088" cy="17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CF3A6C-EA7C-4E8F-9C44-A4F3421D5B3C}"/>
                  </a:ext>
                </a:extLst>
              </p:cNvPr>
              <p:cNvSpPr txBox="1"/>
              <p:nvPr/>
            </p:nvSpPr>
            <p:spPr>
              <a:xfrm>
                <a:off x="6062275" y="2454663"/>
                <a:ext cx="4898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CF3A6C-EA7C-4E8F-9C44-A4F3421D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75" y="2454663"/>
                <a:ext cx="489878" cy="307777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B457C0-E6F5-4554-91B5-EAF71AC4BAAB}"/>
                  </a:ext>
                </a:extLst>
              </p:cNvPr>
              <p:cNvSpPr txBox="1"/>
              <p:nvPr/>
            </p:nvSpPr>
            <p:spPr>
              <a:xfrm>
                <a:off x="8119016" y="2439673"/>
                <a:ext cx="536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B457C0-E6F5-4554-91B5-EAF71AC4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016" y="2439673"/>
                <a:ext cx="536301" cy="307777"/>
              </a:xfrm>
              <a:prstGeom prst="rect">
                <a:avLst/>
              </a:prstGeom>
              <a:blipFill>
                <a:blip r:embed="rId1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2877CAA-F92E-4D12-890F-88F11FCD13F4}"/>
              </a:ext>
            </a:extLst>
          </p:cNvPr>
          <p:cNvSpPr txBox="1"/>
          <p:nvPr/>
        </p:nvSpPr>
        <p:spPr>
          <a:xfrm>
            <a:off x="7936592" y="4926718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(Documents)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00D410-9FD0-4A99-B8CA-ED1F7528085B}"/>
              </a:ext>
            </a:extLst>
          </p:cNvPr>
          <p:cNvSpPr txBox="1"/>
          <p:nvPr/>
        </p:nvSpPr>
        <p:spPr>
          <a:xfrm>
            <a:off x="9589254" y="262116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(Topics)</a:t>
            </a:r>
          </a:p>
        </p:txBody>
      </p:sp>
    </p:spTree>
    <p:extLst>
      <p:ext uri="{BB962C8B-B14F-4D97-AF65-F5344CB8AC3E}">
        <p14:creationId xmlns:p14="http://schemas.microsoft.com/office/powerpoint/2010/main" val="27913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741595" cy="499477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Review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What is a Model?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Directed Acyclic Graphs and Plate Diagrams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PyMC3 – Programming with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49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CFA0F-0AC1-4D7E-9691-C4E8490D1A71}"/>
                  </a:ext>
                </a:extLst>
              </p:cNvPr>
              <p:cNvSpPr txBox="1"/>
              <p:nvPr/>
            </p:nvSpPr>
            <p:spPr>
              <a:xfrm>
                <a:off x="3751544" y="2796134"/>
                <a:ext cx="4789901" cy="1265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CFA0F-0AC1-4D7E-9691-C4E8490D1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44" y="2796134"/>
                <a:ext cx="4789901" cy="1265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E51E1D8-FC62-4C8E-AA8D-2A1904708470}"/>
              </a:ext>
            </a:extLst>
          </p:cNvPr>
          <p:cNvSpPr/>
          <p:nvPr/>
        </p:nvSpPr>
        <p:spPr>
          <a:xfrm>
            <a:off x="3908041" y="3127597"/>
            <a:ext cx="1438578" cy="634839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77C566-A508-4C5C-8EC3-4B16281A2A16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2219021" y="2744852"/>
            <a:ext cx="1689020" cy="7100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9EADBD-4F62-4CFC-964C-3B63BC0F6C11}"/>
              </a:ext>
            </a:extLst>
          </p:cNvPr>
          <p:cNvSpPr txBox="1"/>
          <p:nvPr/>
        </p:nvSpPr>
        <p:spPr>
          <a:xfrm>
            <a:off x="530002" y="2283187"/>
            <a:ext cx="3378038" cy="46166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Book" panose="020B0503020102020204" pitchFamily="34" charset="0"/>
              </a:rPr>
              <a:t>Posterior Distribution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F3952C-3F88-4D28-AADD-CE4CCC86117D}"/>
              </a:ext>
            </a:extLst>
          </p:cNvPr>
          <p:cNvSpPr/>
          <p:nvPr/>
        </p:nvSpPr>
        <p:spPr>
          <a:xfrm>
            <a:off x="5911567" y="2796134"/>
            <a:ext cx="1397809" cy="634839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1A311A-D48B-49B1-B03B-01F5E3BFD8CA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6610472" y="2125711"/>
            <a:ext cx="1942" cy="6704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FB559E-AE34-41FF-9B9B-949C2A618F5F}"/>
              </a:ext>
            </a:extLst>
          </p:cNvPr>
          <p:cNvSpPr txBox="1"/>
          <p:nvPr/>
        </p:nvSpPr>
        <p:spPr>
          <a:xfrm>
            <a:off x="4923395" y="1664046"/>
            <a:ext cx="3378038" cy="46166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Book" panose="020B0503020102020204" pitchFamily="34" charset="0"/>
              </a:rPr>
              <a:t>Likelihood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B34BF-8D25-46CF-AC8B-FA8DA93975E7}"/>
              </a:ext>
            </a:extLst>
          </p:cNvPr>
          <p:cNvSpPr txBox="1"/>
          <p:nvPr/>
        </p:nvSpPr>
        <p:spPr>
          <a:xfrm>
            <a:off x="8724459" y="2756182"/>
            <a:ext cx="3378038" cy="4001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ranklin Gothic Book" panose="020B0503020102020204" pitchFamily="34" charset="0"/>
              </a:rPr>
              <a:t>Prior Distribution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6C69A-B5F6-45FA-BB9A-54D7DA43C553}"/>
              </a:ext>
            </a:extLst>
          </p:cNvPr>
          <p:cNvSpPr/>
          <p:nvPr/>
        </p:nvSpPr>
        <p:spPr>
          <a:xfrm>
            <a:off x="7402563" y="2792705"/>
            <a:ext cx="995939" cy="634839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67416D-A2A5-4A59-805E-CFBE7305EA27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 flipV="1">
            <a:off x="8398502" y="2956237"/>
            <a:ext cx="325957" cy="1538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2E7CF92-AEB5-4158-AFA3-7D406CCF5929}"/>
              </a:ext>
            </a:extLst>
          </p:cNvPr>
          <p:cNvSpPr/>
          <p:nvPr/>
        </p:nvSpPr>
        <p:spPr>
          <a:xfrm>
            <a:off x="6610471" y="3515200"/>
            <a:ext cx="1048358" cy="546666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ECA51C-A736-450B-A0D7-939CE91A68B6}"/>
              </a:ext>
            </a:extLst>
          </p:cNvPr>
          <p:cNvSpPr txBox="1"/>
          <p:nvPr/>
        </p:nvSpPr>
        <p:spPr>
          <a:xfrm>
            <a:off x="5445631" y="4620991"/>
            <a:ext cx="3378038" cy="461665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Book" panose="020B0503020102020204" pitchFamily="34" charset="0"/>
              </a:rPr>
              <a:t>Marginal Distribution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1A39AC-24AB-48AC-9001-A7CCD84201D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7134650" y="4061866"/>
            <a:ext cx="0" cy="5591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0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741595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We know the ingredients to a Bayesian “recipe”</a:t>
            </a:r>
          </a:p>
          <a:p>
            <a:pPr lvl="1" indent="-457200"/>
            <a:r>
              <a:rPr lang="en-US" b="1" dirty="0">
                <a:latin typeface="Franklin Gothic Book" panose="020B0503020102020204" pitchFamily="34" charset="0"/>
              </a:rPr>
              <a:t>Data –</a:t>
            </a:r>
            <a:r>
              <a:rPr lang="en-US" dirty="0">
                <a:latin typeface="Franklin Gothic Book" panose="020B0503020102020204" pitchFamily="34" charset="0"/>
              </a:rPr>
              <a:t> Always got to have your data</a:t>
            </a:r>
          </a:p>
          <a:p>
            <a:pPr lvl="1" indent="-457200"/>
            <a:r>
              <a:rPr lang="en-US" b="1" dirty="0">
                <a:latin typeface="Franklin Gothic Book" panose="020B0503020102020204" pitchFamily="34" charset="0"/>
              </a:rPr>
              <a:t>Model – </a:t>
            </a:r>
            <a:r>
              <a:rPr lang="en-US" dirty="0">
                <a:latin typeface="Franklin Gothic Book" panose="020B0503020102020204" pitchFamily="34" charset="0"/>
              </a:rPr>
              <a:t>How are you planning on representing that data?</a:t>
            </a:r>
          </a:p>
          <a:p>
            <a:pPr lvl="1" indent="-457200"/>
            <a:r>
              <a:rPr lang="en-US" b="1" dirty="0">
                <a:latin typeface="Franklin Gothic Book" panose="020B0503020102020204" pitchFamily="34" charset="0"/>
              </a:rPr>
              <a:t>Prior – </a:t>
            </a:r>
            <a:r>
              <a:rPr lang="en-US" dirty="0">
                <a:latin typeface="Franklin Gothic Book" panose="020B0503020102020204" pitchFamily="34" charset="0"/>
              </a:rPr>
              <a:t>What do you think about your model before you add data?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From these elements, we get the posterior and its characteristics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Posterior – Distribution of parameters (i.e. model) given data</a:t>
            </a:r>
          </a:p>
          <a:p>
            <a:pPr lvl="2" indent="-457200"/>
            <a:r>
              <a:rPr lang="en-US" b="1" dirty="0">
                <a:latin typeface="Franklin Gothic Book" panose="020B0503020102020204" pitchFamily="34" charset="0"/>
              </a:rPr>
              <a:t>EAP –</a:t>
            </a:r>
            <a:r>
              <a:rPr lang="en-US" dirty="0">
                <a:latin typeface="Franklin Gothic Book" panose="020B0503020102020204" pitchFamily="34" charset="0"/>
              </a:rPr>
              <a:t> Expected A Posteriori Value</a:t>
            </a:r>
          </a:p>
          <a:p>
            <a:pPr lvl="2" indent="-457200"/>
            <a:r>
              <a:rPr lang="en-US" b="1" dirty="0">
                <a:latin typeface="Franklin Gothic Book" panose="020B0503020102020204" pitchFamily="34" charset="0"/>
              </a:rPr>
              <a:t>MAP – </a:t>
            </a:r>
            <a:r>
              <a:rPr lang="en-US" dirty="0">
                <a:latin typeface="Franklin Gothic Book" panose="020B0503020102020204" pitchFamily="34" charset="0"/>
              </a:rPr>
              <a:t>Modal A Posteriori Value</a:t>
            </a:r>
          </a:p>
          <a:p>
            <a:pPr lvl="2" indent="-457200"/>
            <a:r>
              <a:rPr lang="en-US" b="1" dirty="0">
                <a:latin typeface="Franklin Gothic Book" panose="020B0503020102020204" pitchFamily="34" charset="0"/>
              </a:rPr>
              <a:t>Credible Intervals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Until now, the models have been either simple (i.e. a binomial) or given to you (i.e. linear regression)…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9644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11741595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Informally: A model is a probabilistic representation of a data generating process. 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b="1" u="sng" dirty="0">
                    <a:latin typeface="Franklin Gothic Book" panose="020B0503020102020204" pitchFamily="34" charset="0"/>
                  </a:rPr>
                  <a:t>Core Idea:</a:t>
                </a:r>
                <a:r>
                  <a:rPr lang="en-US" dirty="0">
                    <a:latin typeface="Franklin Gothic Book" panose="020B0503020102020204" pitchFamily="34" charset="0"/>
                  </a:rPr>
                  <a:t> Data Generating Process </a:t>
                </a:r>
                <a:endParaRPr lang="en-US" b="1" u="sng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Formally: A model is a specification of the joint distribution of the data.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A frequentist sees only the data as randomly distributed,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the model.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A Bayesian sees parameters as another form of data,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the model.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calculated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, so this joint distribution gives us everything we need to calculate out a posterior.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11741595" cy="4994773"/>
              </a:xfrm>
              <a:blipFill>
                <a:blip r:embed="rId7"/>
                <a:stretch>
                  <a:fillRect l="-1090" r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5436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What is a Model?</a:t>
            </a:r>
          </a:p>
        </p:txBody>
      </p:sp>
    </p:spTree>
    <p:extLst>
      <p:ext uri="{BB962C8B-B14F-4D97-AF65-F5344CB8AC3E}">
        <p14:creationId xmlns:p14="http://schemas.microsoft.com/office/powerpoint/2010/main" val="42698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11741595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Think of distributions as functions (in the computer programming sense):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They take, as their arguments, parameters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They return a random variable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In an analysis, you have a collection of random variables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) and (optionally) a collection of fixed values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). 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Bayesian Model Building is the art of 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Choosing distribution functions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(including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if necessary).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Determining how to best hook up the distributions to one another.</a:t>
                </a:r>
              </a:p>
              <a:p>
                <a:pPr marL="457200" lvl="1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11741595" cy="4994773"/>
              </a:xfrm>
              <a:blipFill>
                <a:blip r:embed="rId5"/>
                <a:stretch>
                  <a:fillRect l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709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Model Building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99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741595" cy="499477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Franklin Gothic Book" panose="020B0503020102020204" pitchFamily="34" charset="0"/>
              </a:rPr>
              <a:t>What is possible with Bayesian modelling?</a:t>
            </a:r>
          </a:p>
          <a:p>
            <a:pPr marL="0" indent="0" algn="ctr">
              <a:buNone/>
            </a:pPr>
            <a:r>
              <a:rPr lang="en-US" b="1" i="1" u="sng" dirty="0">
                <a:latin typeface="Franklin Gothic Book" panose="020B0503020102020204" pitchFamily="34" charset="0"/>
              </a:rPr>
              <a:t>Anything</a:t>
            </a:r>
          </a:p>
          <a:p>
            <a:pPr marL="0" indent="0" algn="ctr">
              <a:buNone/>
            </a:pPr>
            <a:r>
              <a:rPr lang="en-US" sz="1200" dirty="0">
                <a:latin typeface="Franklin Gothic Book" panose="020B0503020102020204" pitchFamily="34" charset="0"/>
              </a:rPr>
              <a:t>(almost)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Three restrictions –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Model must make mathematical sense (Obvious requirement)</a:t>
            </a:r>
          </a:p>
          <a:p>
            <a:pPr lvl="2" indent="-457200"/>
            <a:r>
              <a:rPr lang="en-US" dirty="0" err="1">
                <a:latin typeface="Franklin Gothic Book" panose="020B0503020102020204" pitchFamily="34" charset="0"/>
              </a:rPr>
              <a:t>E.g</a:t>
            </a:r>
            <a:r>
              <a:rPr lang="en-US" dirty="0">
                <a:latin typeface="Franklin Gothic Book" panose="020B0503020102020204" pitchFamily="34" charset="0"/>
              </a:rPr>
              <a:t>: You can’t specify a multivariate prior for a </a:t>
            </a:r>
            <a:r>
              <a:rPr lang="en-US" dirty="0" err="1">
                <a:latin typeface="Franklin Gothic Book" panose="020B0503020102020204" pitchFamily="34" charset="0"/>
              </a:rPr>
              <a:t>uni</a:t>
            </a:r>
            <a:r>
              <a:rPr lang="en-US" dirty="0">
                <a:latin typeface="Franklin Gothic Book" panose="020B0503020102020204" pitchFamily="34" charset="0"/>
              </a:rPr>
              <a:t>-dimensional parameter</a:t>
            </a:r>
          </a:p>
          <a:p>
            <a:pPr lvl="2" indent="-457200"/>
            <a:r>
              <a:rPr lang="en-US" dirty="0" err="1">
                <a:latin typeface="Franklin Gothic Book" panose="020B0503020102020204" pitchFamily="34" charset="0"/>
              </a:rPr>
              <a:t>E.g</a:t>
            </a:r>
            <a:r>
              <a:rPr lang="en-US" dirty="0">
                <a:latin typeface="Franklin Gothic Book" panose="020B0503020102020204" pitchFamily="34" charset="0"/>
              </a:rPr>
              <a:t>: Variances are positive…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Model must be </a:t>
            </a:r>
            <a:r>
              <a:rPr lang="en-US" b="1" u="sng" dirty="0">
                <a:latin typeface="Franklin Gothic Book" panose="020B0503020102020204" pitchFamily="34" charset="0"/>
              </a:rPr>
              <a:t>identifiable 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Quick version: information flows in one direction, no tautological definitions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Model must be </a:t>
            </a:r>
            <a:r>
              <a:rPr lang="en-US" b="1" u="sng" dirty="0">
                <a:latin typeface="Franklin Gothic Book" panose="020B0503020102020204" pitchFamily="34" charset="0"/>
              </a:rPr>
              <a:t>computationally tractable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Very much context dependent</a:t>
            </a:r>
          </a:p>
          <a:p>
            <a:pPr lvl="2" indent="-457200"/>
            <a:r>
              <a:rPr lang="en-US" dirty="0">
                <a:latin typeface="Franklin Gothic Book" panose="020B0503020102020204" pitchFamily="34" charset="0"/>
              </a:rPr>
              <a:t>Reparameterizations can often make intractable models tractable.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709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Model Building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9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5903801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Bayesian Models are often represented as Directed Acyclic Graphs.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Normal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,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, known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5903801" cy="4994773"/>
              </a:xfrm>
              <a:blipFill>
                <a:blip r:embed="rId2"/>
                <a:stretch>
                  <a:fillRect l="-2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362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Graph Representations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E5584-A2FE-4F56-9728-071A32F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pip install pydot-ng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C76C7F-7049-480E-A621-D2E6ECCF2170}"/>
              </a:ext>
            </a:extLst>
          </p:cNvPr>
          <p:cNvGrpSpPr/>
          <p:nvPr/>
        </p:nvGrpSpPr>
        <p:grpSpPr>
          <a:xfrm>
            <a:off x="6585474" y="1667422"/>
            <a:ext cx="4282491" cy="3125898"/>
            <a:chOff x="6585474" y="1667422"/>
            <a:chExt cx="4282491" cy="3125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A87B2B-5B53-47C6-BE08-D23E4E921C51}"/>
                    </a:ext>
                  </a:extLst>
                </p:cNvPr>
                <p:cNvSpPr/>
                <p:nvPr/>
              </p:nvSpPr>
              <p:spPr>
                <a:xfrm>
                  <a:off x="8276194" y="3704194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A87B2B-5B53-47C6-BE08-D23E4E921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6194" y="3704194"/>
                  <a:ext cx="1380336" cy="73403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123A9F4-7D9D-4A20-9724-4FD70A73D578}"/>
                    </a:ext>
                  </a:extLst>
                </p:cNvPr>
                <p:cNvSpPr/>
                <p:nvPr/>
              </p:nvSpPr>
              <p:spPr>
                <a:xfrm>
                  <a:off x="6895858" y="2597502"/>
                  <a:ext cx="1380336" cy="734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123A9F4-7D9D-4A20-9724-4FD70A73D5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5858" y="2597502"/>
                  <a:ext cx="1380336" cy="734035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7BC1523-05FB-48E3-A6A6-C4125B4C6A8D}"/>
                    </a:ext>
                  </a:extLst>
                </p:cNvPr>
                <p:cNvSpPr/>
                <p:nvPr/>
              </p:nvSpPr>
              <p:spPr>
                <a:xfrm>
                  <a:off x="6585474" y="1667422"/>
                  <a:ext cx="512530" cy="51253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7BC1523-05FB-48E3-A6A6-C4125B4C6A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474" y="1667422"/>
                  <a:ext cx="512530" cy="5125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C83C117-01E0-4FE5-9EAD-28BA17425DF9}"/>
                    </a:ext>
                  </a:extLst>
                </p:cNvPr>
                <p:cNvSpPr/>
                <p:nvPr/>
              </p:nvSpPr>
              <p:spPr>
                <a:xfrm>
                  <a:off x="8054874" y="1689020"/>
                  <a:ext cx="512530" cy="51253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C83C117-01E0-4FE5-9EAD-28BA17425D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4874" y="1689020"/>
                  <a:ext cx="512530" cy="5125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sosceles Triangle 12">
                  <a:extLst>
                    <a:ext uri="{FF2B5EF4-FFF2-40B4-BE49-F238E27FC236}">
                      <a16:creationId xmlns:a16="http://schemas.microsoft.com/office/drawing/2014/main" id="{FB109421-1BA9-415F-B6C9-A81A54B4CEA5}"/>
                    </a:ext>
                  </a:extLst>
                </p:cNvPr>
                <p:cNvSpPr/>
                <p:nvPr/>
              </p:nvSpPr>
              <p:spPr>
                <a:xfrm>
                  <a:off x="10291369" y="2754941"/>
                  <a:ext cx="576596" cy="5765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Isosceles Triangle 12">
                  <a:extLst>
                    <a:ext uri="{FF2B5EF4-FFF2-40B4-BE49-F238E27FC236}">
                      <a16:creationId xmlns:a16="http://schemas.microsoft.com/office/drawing/2014/main" id="{FB109421-1BA9-415F-B6C9-A81A54B4CE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1369" y="2754941"/>
                  <a:ext cx="576596" cy="576596"/>
                </a:xfrm>
                <a:prstGeom prst="triangl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BC90BB-9900-4001-B3B6-EE6D02361232}"/>
                </a:ext>
              </a:extLst>
            </p:cNvPr>
            <p:cNvCxnSpPr>
              <a:cxnSpLocks/>
              <a:stCxn id="11" idx="2"/>
              <a:endCxn id="9" idx="1"/>
            </p:cNvCxnSpPr>
            <p:nvPr/>
          </p:nvCxnSpPr>
          <p:spPr>
            <a:xfrm>
              <a:off x="6841739" y="2179952"/>
              <a:ext cx="256265" cy="52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EA1897E-04F2-4057-99F4-5D551374AC4A}"/>
                </a:ext>
              </a:extLst>
            </p:cNvPr>
            <p:cNvCxnSpPr>
              <a:cxnSpLocks/>
              <a:stCxn id="12" idx="2"/>
              <a:endCxn id="9" idx="7"/>
            </p:cNvCxnSpPr>
            <p:nvPr/>
          </p:nvCxnSpPr>
          <p:spPr>
            <a:xfrm flipH="1">
              <a:off x="8074048" y="2201550"/>
              <a:ext cx="237091" cy="503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3AEF54B-A850-4F13-8532-27B73638F981}"/>
                </a:ext>
              </a:extLst>
            </p:cNvPr>
            <p:cNvCxnSpPr>
              <a:cxnSpLocks/>
              <a:stCxn id="9" idx="4"/>
              <a:endCxn id="8" idx="1"/>
            </p:cNvCxnSpPr>
            <p:nvPr/>
          </p:nvCxnSpPr>
          <p:spPr>
            <a:xfrm>
              <a:off x="7586026" y="3331537"/>
              <a:ext cx="892314" cy="480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94EC42-8810-4F5E-BBDB-E782231C325A}"/>
                </a:ext>
              </a:extLst>
            </p:cNvPr>
            <p:cNvCxnSpPr>
              <a:endCxn id="8" idx="7"/>
            </p:cNvCxnSpPr>
            <p:nvPr/>
          </p:nvCxnSpPr>
          <p:spPr>
            <a:xfrm flipH="1">
              <a:off x="9454384" y="3331537"/>
              <a:ext cx="1125283" cy="480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0F1F5F-7ACE-4E8D-98EA-D3130923D500}"/>
                </a:ext>
              </a:extLst>
            </p:cNvPr>
            <p:cNvSpPr/>
            <p:nvPr/>
          </p:nvSpPr>
          <p:spPr>
            <a:xfrm>
              <a:off x="8003667" y="3439034"/>
              <a:ext cx="1964699" cy="1354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2E54A2F-CCC1-46BE-9B61-8C4738C86520}"/>
                    </a:ext>
                  </a:extLst>
                </p:cNvPr>
                <p:cNvSpPr txBox="1"/>
                <p:nvPr/>
              </p:nvSpPr>
              <p:spPr>
                <a:xfrm>
                  <a:off x="9049965" y="4485543"/>
                  <a:ext cx="967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2E54A2F-CCC1-46BE-9B61-8C4738C86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965" y="4485543"/>
                  <a:ext cx="96706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15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52213</TotalTime>
  <Words>2557</Words>
  <Application>Microsoft Office PowerPoint</Application>
  <PresentationFormat>Widescreen</PresentationFormat>
  <Paragraphs>367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 Unicode MS</vt:lpstr>
      <vt:lpstr>Arial</vt:lpstr>
      <vt:lpstr>Calibri</vt:lpstr>
      <vt:lpstr>Cambria Math</vt:lpstr>
      <vt:lpstr>Consolas</vt:lpstr>
      <vt:lpstr>Franklin Gothic Book</vt:lpstr>
      <vt:lpstr>Franklin Gothic Demi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Basener</dc:creator>
  <cp:lastModifiedBy>Henry, Teague Rhine (ycp6wm)</cp:lastModifiedBy>
  <cp:revision>281</cp:revision>
  <dcterms:modified xsi:type="dcterms:W3CDTF">2021-06-16T00:07:53Z</dcterms:modified>
</cp:coreProperties>
</file>